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7C8448-B60A-4B34-8F79-3A338D6E288A}" type="datetimeFigureOut">
              <a:rPr lang="nl-NL" smtClean="0"/>
              <a:t>23-11-2016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B26B6F-1BB2-4807-B2D7-2CF350B5CF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022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281AD2-1412-4735-BAE5-F35B3DF294CC}" type="slidenum">
              <a:rPr lang="nl-NL" smtClean="0">
                <a:solidFill>
                  <a:prstClr val="black"/>
                </a:solidFill>
              </a:rPr>
              <a:pPr/>
              <a:t>1</a:t>
            </a:fld>
            <a:endParaRPr lang="nl-NL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1ABB3-1A1B-4CC5-A952-9255ED1E6478}" type="datetimeFigureOut">
              <a:rPr lang="nl-NL" smtClean="0"/>
              <a:t>23-11-2016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FE9BA-2C65-41C1-BB90-227D2D8131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6100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1ABB3-1A1B-4CC5-A952-9255ED1E6478}" type="datetimeFigureOut">
              <a:rPr lang="nl-NL" smtClean="0"/>
              <a:t>23-11-2016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FE9BA-2C65-41C1-BB90-227D2D8131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502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1ABB3-1A1B-4CC5-A952-9255ED1E6478}" type="datetimeFigureOut">
              <a:rPr lang="nl-NL" smtClean="0"/>
              <a:t>23-11-2016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FE9BA-2C65-41C1-BB90-227D2D8131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5162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1ABB3-1A1B-4CC5-A952-9255ED1E6478}" type="datetimeFigureOut">
              <a:rPr lang="nl-NL" smtClean="0"/>
              <a:t>23-11-2016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FE9BA-2C65-41C1-BB90-227D2D8131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3220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1ABB3-1A1B-4CC5-A952-9255ED1E6478}" type="datetimeFigureOut">
              <a:rPr lang="nl-NL" smtClean="0"/>
              <a:t>23-11-2016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FE9BA-2C65-41C1-BB90-227D2D8131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2980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1ABB3-1A1B-4CC5-A952-9255ED1E6478}" type="datetimeFigureOut">
              <a:rPr lang="nl-NL" smtClean="0"/>
              <a:t>23-11-2016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FE9BA-2C65-41C1-BB90-227D2D8131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0317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1ABB3-1A1B-4CC5-A952-9255ED1E6478}" type="datetimeFigureOut">
              <a:rPr lang="nl-NL" smtClean="0"/>
              <a:t>23-11-2016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FE9BA-2C65-41C1-BB90-227D2D8131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4073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1ABB3-1A1B-4CC5-A952-9255ED1E6478}" type="datetimeFigureOut">
              <a:rPr lang="nl-NL" smtClean="0"/>
              <a:t>23-11-2016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FE9BA-2C65-41C1-BB90-227D2D8131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7394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1ABB3-1A1B-4CC5-A952-9255ED1E6478}" type="datetimeFigureOut">
              <a:rPr lang="nl-NL" smtClean="0"/>
              <a:t>23-11-2016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FE9BA-2C65-41C1-BB90-227D2D8131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9651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1ABB3-1A1B-4CC5-A952-9255ED1E6478}" type="datetimeFigureOut">
              <a:rPr lang="nl-NL" smtClean="0"/>
              <a:t>23-11-2016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FE9BA-2C65-41C1-BB90-227D2D8131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2037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1ABB3-1A1B-4CC5-A952-9255ED1E6478}" type="datetimeFigureOut">
              <a:rPr lang="nl-NL" smtClean="0"/>
              <a:t>23-11-2016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FE9BA-2C65-41C1-BB90-227D2D8131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0362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1ABB3-1A1B-4CC5-A952-9255ED1E6478}" type="datetimeFigureOut">
              <a:rPr lang="nl-NL" smtClean="0"/>
              <a:t>23-11-2016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FE9BA-2C65-41C1-BB90-227D2D8131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8600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1772816"/>
            <a:ext cx="6400800" cy="3865984"/>
          </a:xfrm>
        </p:spPr>
        <p:txBody>
          <a:bodyPr>
            <a:normAutofit lnSpcReduction="10000"/>
          </a:bodyPr>
          <a:lstStyle/>
          <a:p>
            <a:r>
              <a:rPr lang="nl-NL" u="sng" dirty="0" smtClean="0">
                <a:solidFill>
                  <a:schemeClr val="tx1"/>
                </a:solidFill>
              </a:rPr>
              <a:t> </a:t>
            </a:r>
            <a:r>
              <a:rPr lang="nl-NL" u="sng" dirty="0" err="1" smtClean="0">
                <a:solidFill>
                  <a:schemeClr val="tx1"/>
                </a:solidFill>
              </a:rPr>
              <a:t>Amstelring</a:t>
            </a:r>
            <a:r>
              <a:rPr lang="nl-NL" u="sng" dirty="0" smtClean="0">
                <a:solidFill>
                  <a:schemeClr val="tx1"/>
                </a:solidFill>
              </a:rPr>
              <a:t> in 7 gemeenten</a:t>
            </a:r>
          </a:p>
          <a:p>
            <a:pPr>
              <a:buFont typeface="Wingdings" pitchFamily="2" charset="2"/>
              <a:buChar char="Ø"/>
            </a:pPr>
            <a:endParaRPr lang="nl-NL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nl-NL" dirty="0" smtClean="0">
                <a:solidFill>
                  <a:schemeClr val="tx1"/>
                </a:solidFill>
              </a:rPr>
              <a:t>Verzorging/verpleging in 20 huizen </a:t>
            </a:r>
          </a:p>
          <a:p>
            <a:pPr>
              <a:buFont typeface="Wingdings" pitchFamily="2" charset="2"/>
              <a:buChar char="Ø"/>
            </a:pPr>
            <a:r>
              <a:rPr lang="nl-NL" dirty="0" smtClean="0">
                <a:solidFill>
                  <a:schemeClr val="tx1"/>
                </a:solidFill>
              </a:rPr>
              <a:t>Dagbesteding</a:t>
            </a:r>
          </a:p>
          <a:p>
            <a:pPr>
              <a:buFont typeface="Wingdings" pitchFamily="2" charset="2"/>
              <a:buChar char="Ø"/>
            </a:pPr>
            <a:r>
              <a:rPr lang="nl-NL" dirty="0" smtClean="0">
                <a:solidFill>
                  <a:schemeClr val="tx1"/>
                </a:solidFill>
              </a:rPr>
              <a:t>Thuisbegeleiding</a:t>
            </a:r>
          </a:p>
          <a:p>
            <a:pPr>
              <a:buFont typeface="Wingdings" pitchFamily="2" charset="2"/>
              <a:buChar char="Ø"/>
            </a:pPr>
            <a:r>
              <a:rPr lang="nl-NL" dirty="0" smtClean="0">
                <a:solidFill>
                  <a:schemeClr val="tx1"/>
                </a:solidFill>
              </a:rPr>
              <a:t>Hulp bij huishouden </a:t>
            </a:r>
          </a:p>
          <a:p>
            <a:pPr>
              <a:buFont typeface="Wingdings" pitchFamily="2" charset="2"/>
              <a:buChar char="Ø"/>
            </a:pPr>
            <a:r>
              <a:rPr lang="nl-NL" dirty="0" smtClean="0">
                <a:solidFill>
                  <a:schemeClr val="tx1"/>
                </a:solidFill>
              </a:rPr>
              <a:t>En Wijkzorg</a:t>
            </a:r>
          </a:p>
          <a:p>
            <a:pPr>
              <a:buFont typeface="Wingdings" pitchFamily="2" charset="2"/>
              <a:buChar char="Ø"/>
            </a:pPr>
            <a:endParaRPr lang="nl-NL" dirty="0" smtClean="0">
              <a:solidFill>
                <a:schemeClr val="tx1"/>
              </a:solidFill>
            </a:endParaRPr>
          </a:p>
          <a:p>
            <a:endParaRPr lang="nl-NL" dirty="0"/>
          </a:p>
        </p:txBody>
      </p:sp>
      <p:pic>
        <p:nvPicPr>
          <p:cNvPr id="1026" name="Picture 2" descr="C:\Bruno La Rooij\2014 amstelring\teams thuiszorg\Scan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332656"/>
            <a:ext cx="4440827" cy="10081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02514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87624" y="1700808"/>
            <a:ext cx="6584776" cy="3937992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endParaRPr lang="nl-NL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nl-NL" dirty="0" smtClean="0">
                <a:solidFill>
                  <a:schemeClr val="tx1"/>
                </a:solidFill>
              </a:rPr>
              <a:t>60 </a:t>
            </a:r>
            <a:r>
              <a:rPr lang="nl-NL" dirty="0" err="1" smtClean="0">
                <a:solidFill>
                  <a:schemeClr val="tx1"/>
                </a:solidFill>
              </a:rPr>
              <a:t>wijkzorgteams</a:t>
            </a:r>
            <a:endParaRPr lang="nl-NL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nl-NL" dirty="0" smtClean="0">
                <a:solidFill>
                  <a:schemeClr val="tx1"/>
                </a:solidFill>
              </a:rPr>
              <a:t>20 </a:t>
            </a:r>
            <a:r>
              <a:rPr lang="nl-NL" dirty="0">
                <a:solidFill>
                  <a:schemeClr val="tx1"/>
                </a:solidFill>
              </a:rPr>
              <a:t>in </a:t>
            </a:r>
            <a:r>
              <a:rPr lang="nl-NL" dirty="0" smtClean="0">
                <a:solidFill>
                  <a:schemeClr val="tx1"/>
                </a:solidFill>
              </a:rPr>
              <a:t>Amsterdam</a:t>
            </a:r>
          </a:p>
          <a:p>
            <a:pPr>
              <a:buFont typeface="Wingdings" pitchFamily="2" charset="2"/>
              <a:buChar char="Ø"/>
            </a:pPr>
            <a:endParaRPr lang="nl-NL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nl-NL" dirty="0" smtClean="0">
                <a:solidFill>
                  <a:schemeClr val="tx1"/>
                </a:solidFill>
              </a:rPr>
              <a:t>Per </a:t>
            </a:r>
            <a:r>
              <a:rPr lang="nl-NL" dirty="0">
                <a:solidFill>
                  <a:schemeClr val="tx1"/>
                </a:solidFill>
              </a:rPr>
              <a:t>team 15 </a:t>
            </a:r>
            <a:r>
              <a:rPr lang="nl-NL" dirty="0" smtClean="0">
                <a:solidFill>
                  <a:schemeClr val="tx1"/>
                </a:solidFill>
              </a:rPr>
              <a:t>zorgmedewerkers</a:t>
            </a:r>
          </a:p>
          <a:p>
            <a:pPr>
              <a:buFont typeface="Wingdings" pitchFamily="2" charset="2"/>
              <a:buChar char="Ø"/>
            </a:pP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smtClean="0">
                <a:solidFill>
                  <a:schemeClr val="tx1"/>
                </a:solidFill>
              </a:rPr>
              <a:t>met gemiddeld 60 </a:t>
            </a:r>
            <a:r>
              <a:rPr lang="nl-NL" dirty="0">
                <a:solidFill>
                  <a:schemeClr val="tx1"/>
                </a:solidFill>
              </a:rPr>
              <a:t>cliënten in zorg</a:t>
            </a:r>
          </a:p>
          <a:p>
            <a:endParaRPr lang="nl-NL" dirty="0"/>
          </a:p>
        </p:txBody>
      </p:sp>
      <p:pic>
        <p:nvPicPr>
          <p:cNvPr id="1026" name="Picture 2" descr="C:\Bruno La Rooij\2014 amstelring\teams thuiszorg\Scan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32656"/>
            <a:ext cx="4440827" cy="10081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91277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1772816"/>
            <a:ext cx="6400800" cy="3865984"/>
          </a:xfrm>
        </p:spPr>
        <p:txBody>
          <a:bodyPr>
            <a:normAutofit fontScale="92500" lnSpcReduction="10000"/>
          </a:bodyPr>
          <a:lstStyle/>
          <a:p>
            <a:r>
              <a:rPr lang="nl-NL" u="sng" dirty="0" smtClean="0">
                <a:solidFill>
                  <a:schemeClr val="tx1"/>
                </a:solidFill>
              </a:rPr>
              <a:t>Samenstelling en werkwijze Cliëntenraad </a:t>
            </a:r>
            <a:r>
              <a:rPr lang="nl-NL" dirty="0" smtClean="0">
                <a:solidFill>
                  <a:schemeClr val="tx1"/>
                </a:solidFill>
              </a:rPr>
              <a:t> (12 leden)</a:t>
            </a:r>
          </a:p>
          <a:p>
            <a:pPr>
              <a:buFont typeface="Wingdings" pitchFamily="2" charset="2"/>
              <a:buChar char="Ø"/>
            </a:pPr>
            <a:r>
              <a:rPr lang="nl-NL" dirty="0" smtClean="0">
                <a:solidFill>
                  <a:schemeClr val="tx1"/>
                </a:solidFill>
              </a:rPr>
              <a:t>4 voor Amsterdam</a:t>
            </a:r>
          </a:p>
          <a:p>
            <a:pPr algn="l">
              <a:buFont typeface="Wingdings" pitchFamily="2" charset="2"/>
              <a:buChar char="Ø"/>
            </a:pPr>
            <a:endParaRPr lang="nl-NL" dirty="0" smtClean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Ø"/>
            </a:pPr>
            <a:r>
              <a:rPr lang="nl-NL" dirty="0" smtClean="0">
                <a:solidFill>
                  <a:schemeClr val="tx1"/>
                </a:solidFill>
              </a:rPr>
              <a:t>Maandelijkse </a:t>
            </a:r>
            <a:r>
              <a:rPr lang="nl-NL" dirty="0">
                <a:solidFill>
                  <a:schemeClr val="tx1"/>
                </a:solidFill>
              </a:rPr>
              <a:t>overlegvergadering </a:t>
            </a:r>
            <a:r>
              <a:rPr lang="nl-NL" dirty="0" smtClean="0">
                <a:solidFill>
                  <a:schemeClr val="tx1"/>
                </a:solidFill>
              </a:rPr>
              <a:t>       	met management</a:t>
            </a:r>
          </a:p>
          <a:p>
            <a:pPr algn="l">
              <a:buFont typeface="Wingdings" pitchFamily="2" charset="2"/>
              <a:buChar char="Ø"/>
            </a:pPr>
            <a:r>
              <a:rPr lang="nl-NL" dirty="0" smtClean="0">
                <a:solidFill>
                  <a:schemeClr val="tx1"/>
                </a:solidFill>
              </a:rPr>
              <a:t>Bezoeken </a:t>
            </a:r>
            <a:r>
              <a:rPr lang="nl-NL" dirty="0">
                <a:solidFill>
                  <a:schemeClr val="tx1"/>
                </a:solidFill>
              </a:rPr>
              <a:t>aan </a:t>
            </a:r>
            <a:r>
              <a:rPr lang="nl-NL" dirty="0" smtClean="0">
                <a:solidFill>
                  <a:schemeClr val="tx1"/>
                </a:solidFill>
              </a:rPr>
              <a:t>wijkteams</a:t>
            </a:r>
          </a:p>
          <a:p>
            <a:pPr algn="l">
              <a:buFont typeface="Wingdings" pitchFamily="2" charset="2"/>
              <a:buChar char="Ø"/>
            </a:pPr>
            <a:r>
              <a:rPr lang="nl-NL" dirty="0" smtClean="0">
                <a:solidFill>
                  <a:schemeClr val="tx1"/>
                </a:solidFill>
              </a:rPr>
              <a:t>Participatie </a:t>
            </a:r>
            <a:r>
              <a:rPr lang="nl-NL" dirty="0">
                <a:solidFill>
                  <a:schemeClr val="tx1"/>
                </a:solidFill>
              </a:rPr>
              <a:t>in </a:t>
            </a:r>
            <a:r>
              <a:rPr lang="nl-NL" dirty="0" err="1">
                <a:solidFill>
                  <a:schemeClr val="tx1"/>
                </a:solidFill>
              </a:rPr>
              <a:t>WMO-raden</a:t>
            </a:r>
            <a:r>
              <a:rPr lang="nl-NL" dirty="0">
                <a:solidFill>
                  <a:schemeClr val="tx1"/>
                </a:solidFill>
              </a:rPr>
              <a:t> e.d.</a:t>
            </a:r>
          </a:p>
          <a:p>
            <a:endParaRPr lang="nl-NL" dirty="0"/>
          </a:p>
        </p:txBody>
      </p:sp>
      <p:pic>
        <p:nvPicPr>
          <p:cNvPr id="1026" name="Picture 2" descr="C:\Bruno La Rooij\2014 amstelring\teams thuiszorg\Scan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32656"/>
            <a:ext cx="4440827" cy="10081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39493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1772816"/>
            <a:ext cx="6400800" cy="3865984"/>
          </a:xfrm>
        </p:spPr>
        <p:txBody>
          <a:bodyPr>
            <a:normAutofit/>
          </a:bodyPr>
          <a:lstStyle/>
          <a:p>
            <a:r>
              <a:rPr lang="nl-NL" sz="2800" u="sng" dirty="0" smtClean="0">
                <a:solidFill>
                  <a:schemeClr val="tx1"/>
                </a:solidFill>
              </a:rPr>
              <a:t>onderwerpen</a:t>
            </a:r>
          </a:p>
          <a:p>
            <a:pPr algn="l">
              <a:buFont typeface="Wingdings" pitchFamily="2" charset="2"/>
              <a:buChar char="Ø"/>
            </a:pPr>
            <a:r>
              <a:rPr lang="nl-NL" sz="2800" dirty="0" smtClean="0">
                <a:solidFill>
                  <a:schemeClr val="tx1"/>
                </a:solidFill>
              </a:rPr>
              <a:t>Cliënttevredenheid en meting</a:t>
            </a:r>
          </a:p>
          <a:p>
            <a:pPr algn="l">
              <a:buFont typeface="Wingdings" pitchFamily="2" charset="2"/>
              <a:buChar char="Ø"/>
            </a:pPr>
            <a:r>
              <a:rPr lang="nl-NL" sz="2800" dirty="0" smtClean="0">
                <a:solidFill>
                  <a:schemeClr val="tx1"/>
                </a:solidFill>
              </a:rPr>
              <a:t>Teamvorming</a:t>
            </a:r>
          </a:p>
          <a:p>
            <a:pPr algn="l">
              <a:buFont typeface="Wingdings" pitchFamily="2" charset="2"/>
              <a:buChar char="Ø"/>
            </a:pPr>
            <a:r>
              <a:rPr lang="nl-NL" sz="2800" dirty="0" smtClean="0">
                <a:solidFill>
                  <a:schemeClr val="tx1"/>
                </a:solidFill>
              </a:rPr>
              <a:t>Cliëntencontact stageairs</a:t>
            </a:r>
          </a:p>
          <a:p>
            <a:pPr algn="l">
              <a:buFont typeface="Wingdings" pitchFamily="2" charset="2"/>
              <a:buChar char="Ø"/>
            </a:pPr>
            <a:r>
              <a:rPr lang="nl-NL" sz="2800" dirty="0" smtClean="0">
                <a:solidFill>
                  <a:schemeClr val="tx1"/>
                </a:solidFill>
              </a:rPr>
              <a:t>Kosten </a:t>
            </a:r>
            <a:r>
              <a:rPr lang="nl-NL" dirty="0" smtClean="0">
                <a:solidFill>
                  <a:schemeClr val="tx1"/>
                </a:solidFill>
              </a:rPr>
              <a:t>sleutelkluisjes</a:t>
            </a:r>
          </a:p>
          <a:p>
            <a:pPr algn="l">
              <a:buFont typeface="Wingdings" pitchFamily="2" charset="2"/>
              <a:buChar char="Ø"/>
            </a:pPr>
            <a:r>
              <a:rPr lang="nl-NL" sz="2800" dirty="0" smtClean="0">
                <a:solidFill>
                  <a:schemeClr val="tx1"/>
                </a:solidFill>
              </a:rPr>
              <a:t>Aanbestedingsprocedures  gemeenten</a:t>
            </a:r>
          </a:p>
          <a:p>
            <a:pPr algn="l">
              <a:buFont typeface="Wingdings" pitchFamily="2" charset="2"/>
              <a:buChar char="Ø"/>
            </a:pPr>
            <a:r>
              <a:rPr lang="nl-NL" sz="2800" dirty="0" smtClean="0">
                <a:solidFill>
                  <a:schemeClr val="tx1"/>
                </a:solidFill>
              </a:rPr>
              <a:t>ICT en innovatie (privacy en EPD)</a:t>
            </a:r>
            <a:endParaRPr lang="nl-NL" dirty="0"/>
          </a:p>
        </p:txBody>
      </p:sp>
      <p:pic>
        <p:nvPicPr>
          <p:cNvPr id="1026" name="Picture 2" descr="C:\Bruno La Rooij\2014 amstelring\teams thuiszorg\Scan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32656"/>
            <a:ext cx="4440827" cy="10081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05730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1772816"/>
            <a:ext cx="6400800" cy="3865984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nl-NL" sz="3900" u="sng" dirty="0" smtClean="0">
                <a:solidFill>
                  <a:schemeClr val="tx1"/>
                </a:solidFill>
              </a:rPr>
              <a:t>Cliëntenparticipatie ?!</a:t>
            </a:r>
          </a:p>
          <a:p>
            <a:pPr lvl="0"/>
            <a:endParaRPr lang="nl-NL" sz="2800" u="sng" dirty="0" smtClean="0">
              <a:solidFill>
                <a:schemeClr val="tx1"/>
              </a:solidFill>
            </a:endParaRPr>
          </a:p>
          <a:p>
            <a:pPr lvl="0" algn="l">
              <a:buFont typeface="Wingdings" pitchFamily="2" charset="2"/>
              <a:buChar char="Ø"/>
            </a:pPr>
            <a:r>
              <a:rPr lang="nl-NL" sz="3500" dirty="0" smtClean="0">
                <a:solidFill>
                  <a:schemeClr val="tx1"/>
                </a:solidFill>
              </a:rPr>
              <a:t>Welke behoefte heeft de cliënt</a:t>
            </a:r>
          </a:p>
          <a:p>
            <a:pPr lvl="0" algn="l">
              <a:buFont typeface="Wingdings" pitchFamily="2" charset="2"/>
              <a:buChar char="Ø"/>
            </a:pPr>
            <a:r>
              <a:rPr lang="nl-NL" sz="3500" dirty="0" smtClean="0">
                <a:solidFill>
                  <a:schemeClr val="tx1"/>
                </a:solidFill>
              </a:rPr>
              <a:t>Wat heeft de organisatie nodig</a:t>
            </a:r>
          </a:p>
          <a:p>
            <a:pPr lvl="0" algn="l">
              <a:buFont typeface="Wingdings" pitchFamily="2" charset="2"/>
              <a:buChar char="Ø"/>
            </a:pPr>
            <a:r>
              <a:rPr lang="nl-NL" sz="3500" dirty="0" smtClean="0">
                <a:solidFill>
                  <a:schemeClr val="tx1"/>
                </a:solidFill>
              </a:rPr>
              <a:t>Vertegenwoordigingsvraagstuk</a:t>
            </a:r>
          </a:p>
          <a:p>
            <a:pPr lvl="0" algn="l">
              <a:buFont typeface="Wingdings" pitchFamily="2" charset="2"/>
              <a:buChar char="Ø"/>
            </a:pPr>
            <a:r>
              <a:rPr lang="nl-NL" sz="3500" dirty="0" smtClean="0">
                <a:solidFill>
                  <a:schemeClr val="tx1"/>
                </a:solidFill>
              </a:rPr>
              <a:t>Organisatie achterbancontacten</a:t>
            </a:r>
          </a:p>
          <a:p>
            <a:pPr lvl="0" algn="l"/>
            <a:endParaRPr lang="nl-NL" sz="2800" dirty="0" smtClean="0">
              <a:solidFill>
                <a:schemeClr val="tx1"/>
              </a:solidFill>
            </a:endParaRPr>
          </a:p>
          <a:p>
            <a:pPr lvl="0" algn="l"/>
            <a:r>
              <a:rPr lang="nl-NL" sz="2800" b="1" dirty="0" smtClean="0">
                <a:solidFill>
                  <a:schemeClr val="accent6">
                    <a:lumMod val="50000"/>
                  </a:schemeClr>
                </a:solidFill>
              </a:rPr>
              <a:t>	 </a:t>
            </a:r>
          </a:p>
          <a:p>
            <a:endParaRPr lang="nl-NL" dirty="0"/>
          </a:p>
        </p:txBody>
      </p:sp>
      <p:pic>
        <p:nvPicPr>
          <p:cNvPr id="1026" name="Picture 2" descr="C:\Bruno La Rooij\2014 amstelring\teams thuiszorg\Scan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32656"/>
            <a:ext cx="4440827" cy="10081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2605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</Words>
  <Application>Microsoft Office PowerPoint</Application>
  <PresentationFormat>Diavoorstelling (4:3)</PresentationFormat>
  <Paragraphs>35</Paragraphs>
  <Slides>5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Dora Tjalsma</dc:creator>
  <cp:lastModifiedBy>Dora Tjalsma</cp:lastModifiedBy>
  <cp:revision>1</cp:revision>
  <dcterms:created xsi:type="dcterms:W3CDTF">2016-11-23T10:21:40Z</dcterms:created>
  <dcterms:modified xsi:type="dcterms:W3CDTF">2016-11-23T10:22:30Z</dcterms:modified>
</cp:coreProperties>
</file>