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D71D6F-1DDF-4004-92FC-5DEA5678280D}" type="datetimeFigureOut">
              <a:rPr lang="nl-NL" smtClean="0"/>
              <a:t>23-11-2016</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4A1D33-7BB5-459A-86CE-A0242A274DF4}" type="slidenum">
              <a:rPr lang="nl-NL" smtClean="0"/>
              <a:t>‹nr.›</a:t>
            </a:fld>
            <a:endParaRPr lang="nl-NL"/>
          </a:p>
        </p:txBody>
      </p:sp>
    </p:spTree>
    <p:extLst>
      <p:ext uri="{BB962C8B-B14F-4D97-AF65-F5344CB8AC3E}">
        <p14:creationId xmlns:p14="http://schemas.microsoft.com/office/powerpoint/2010/main" val="2843865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5EFBB8C1-A08D-4CAD-A280-C60B7FF672BC}" type="slidenum">
              <a:rPr lang="nl-NL" altLang="nl-NL" smtClean="0">
                <a:solidFill>
                  <a:prstClr val="black"/>
                </a:solidFill>
              </a:rPr>
              <a:pPr/>
              <a:t>1</a:t>
            </a:fld>
            <a:endParaRPr lang="nl-NL" altLang="nl-NL" dirty="0">
              <a:solidFill>
                <a:prstClr val="black"/>
              </a:solidFill>
            </a:endParaRPr>
          </a:p>
        </p:txBody>
      </p:sp>
    </p:spTree>
    <p:extLst>
      <p:ext uri="{BB962C8B-B14F-4D97-AF65-F5344CB8AC3E}">
        <p14:creationId xmlns:p14="http://schemas.microsoft.com/office/powerpoint/2010/main" val="4806189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Ook daarvoor is</a:t>
            </a:r>
            <a:r>
              <a:rPr lang="nl-NL" baseline="0" dirty="0"/>
              <a:t> het noodzakelijk om een invulformulier aan cliënten/mantelzorger/vrijwilliger te geven (intake/zorgplanevaluatie)</a:t>
            </a:r>
            <a:endParaRPr lang="nl-NL" dirty="0"/>
          </a:p>
        </p:txBody>
      </p:sp>
      <p:sp>
        <p:nvSpPr>
          <p:cNvPr id="4" name="Tijdelijke aanduiding voor dianummer 3"/>
          <p:cNvSpPr>
            <a:spLocks noGrp="1"/>
          </p:cNvSpPr>
          <p:nvPr>
            <p:ph type="sldNum" sz="quarter" idx="10"/>
          </p:nvPr>
        </p:nvSpPr>
        <p:spPr/>
        <p:txBody>
          <a:bodyPr/>
          <a:lstStyle/>
          <a:p>
            <a:fld id="{5EFBB8C1-A08D-4CAD-A280-C60B7FF672BC}" type="slidenum">
              <a:rPr lang="nl-NL" altLang="nl-NL" smtClean="0">
                <a:solidFill>
                  <a:prstClr val="black"/>
                </a:solidFill>
              </a:rPr>
              <a:pPr/>
              <a:t>10</a:t>
            </a:fld>
            <a:endParaRPr lang="nl-NL" altLang="nl-NL" dirty="0">
              <a:solidFill>
                <a:prstClr val="black"/>
              </a:solidFill>
            </a:endParaRPr>
          </a:p>
        </p:txBody>
      </p:sp>
    </p:spTree>
    <p:extLst>
      <p:ext uri="{BB962C8B-B14F-4D97-AF65-F5344CB8AC3E}">
        <p14:creationId xmlns:p14="http://schemas.microsoft.com/office/powerpoint/2010/main" val="20288736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Wat kun je als raad zelf organiseren? </a:t>
            </a:r>
          </a:p>
        </p:txBody>
      </p:sp>
      <p:sp>
        <p:nvSpPr>
          <p:cNvPr id="4" name="Tijdelijke aanduiding voor dianummer 3"/>
          <p:cNvSpPr>
            <a:spLocks noGrp="1"/>
          </p:cNvSpPr>
          <p:nvPr>
            <p:ph type="sldNum" sz="quarter" idx="10"/>
          </p:nvPr>
        </p:nvSpPr>
        <p:spPr/>
        <p:txBody>
          <a:bodyPr/>
          <a:lstStyle/>
          <a:p>
            <a:fld id="{5EFBB8C1-A08D-4CAD-A280-C60B7FF672BC}" type="slidenum">
              <a:rPr lang="nl-NL" altLang="nl-NL" smtClean="0">
                <a:solidFill>
                  <a:prstClr val="black"/>
                </a:solidFill>
              </a:rPr>
              <a:pPr/>
              <a:t>11</a:t>
            </a:fld>
            <a:endParaRPr lang="nl-NL" altLang="nl-NL" dirty="0">
              <a:solidFill>
                <a:prstClr val="black"/>
              </a:solidFill>
            </a:endParaRPr>
          </a:p>
        </p:txBody>
      </p:sp>
    </p:spTree>
    <p:extLst>
      <p:ext uri="{BB962C8B-B14F-4D97-AF65-F5344CB8AC3E}">
        <p14:creationId xmlns:p14="http://schemas.microsoft.com/office/powerpoint/2010/main" val="9123543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In dialoog bijeenkomsten zijn bedoeld om de kwaliteit van zorg middels een open dialoogtussen medewerkers van de wijkteams Cordaan Thuiszorg met cliënten en hun mantelzorgers. Wij hebben ons sterk gemaakt om daar ook aan deel te mogen nemen. T Plan is dat in een jaar in ongeveer 40 teams de dialoogsessie zal worden gehouden. Knelpunt is nog wel, wie van ons de tijd heeft om mee te gaan? Nieuwsbrieven</a:t>
            </a:r>
            <a:r>
              <a:rPr lang="nl-NL" b="1" dirty="0"/>
              <a:t>: samen met</a:t>
            </a:r>
            <a:r>
              <a:rPr lang="nl-NL" dirty="0"/>
              <a:t>…….omdat wij zien</a:t>
            </a:r>
            <a:r>
              <a:rPr lang="nl-NL" baseline="0" dirty="0"/>
              <a:t> dat er nauwelijks communicatie over de organisatie naar cliënten gaat.</a:t>
            </a:r>
            <a:endParaRPr lang="nl-NL" dirty="0"/>
          </a:p>
        </p:txBody>
      </p:sp>
      <p:sp>
        <p:nvSpPr>
          <p:cNvPr id="4" name="Tijdelijke aanduiding voor dianummer 3"/>
          <p:cNvSpPr>
            <a:spLocks noGrp="1"/>
          </p:cNvSpPr>
          <p:nvPr>
            <p:ph type="sldNum" sz="quarter" idx="10"/>
          </p:nvPr>
        </p:nvSpPr>
        <p:spPr/>
        <p:txBody>
          <a:bodyPr/>
          <a:lstStyle/>
          <a:p>
            <a:fld id="{5EFBB8C1-A08D-4CAD-A280-C60B7FF672BC}" type="slidenum">
              <a:rPr lang="nl-NL" altLang="nl-NL" smtClean="0">
                <a:solidFill>
                  <a:prstClr val="black"/>
                </a:solidFill>
              </a:rPr>
              <a:pPr/>
              <a:t>12</a:t>
            </a:fld>
            <a:endParaRPr lang="nl-NL" altLang="nl-NL" dirty="0">
              <a:solidFill>
                <a:prstClr val="black"/>
              </a:solidFill>
            </a:endParaRPr>
          </a:p>
        </p:txBody>
      </p:sp>
    </p:spTree>
    <p:extLst>
      <p:ext uri="{BB962C8B-B14F-4D97-AF65-F5344CB8AC3E}">
        <p14:creationId xmlns:p14="http://schemas.microsoft.com/office/powerpoint/2010/main" val="17693624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Familienet? Heeft Cordaan nog niet.</a:t>
            </a:r>
          </a:p>
          <a:p>
            <a:r>
              <a:rPr lang="nl-NL" dirty="0"/>
              <a:t>Interne nieuwsbrieven omdat we steeds weer merken dat kennis c.q. belangstelling voor de cliëntenraad nauwelijks aanwezig is binnen de zorgverleners TZ</a:t>
            </a:r>
          </a:p>
          <a:p>
            <a:r>
              <a:rPr lang="nl-NL" dirty="0"/>
              <a:t>Website ook voor nieuwsbrieven/flitsen gebruiken.</a:t>
            </a:r>
          </a:p>
        </p:txBody>
      </p:sp>
      <p:sp>
        <p:nvSpPr>
          <p:cNvPr id="4" name="Tijdelijke aanduiding voor dianummer 3"/>
          <p:cNvSpPr>
            <a:spLocks noGrp="1"/>
          </p:cNvSpPr>
          <p:nvPr>
            <p:ph type="sldNum" sz="quarter" idx="10"/>
          </p:nvPr>
        </p:nvSpPr>
        <p:spPr/>
        <p:txBody>
          <a:bodyPr/>
          <a:lstStyle/>
          <a:p>
            <a:fld id="{5EFBB8C1-A08D-4CAD-A280-C60B7FF672BC}" type="slidenum">
              <a:rPr lang="nl-NL" altLang="nl-NL" smtClean="0">
                <a:solidFill>
                  <a:prstClr val="black"/>
                </a:solidFill>
              </a:rPr>
              <a:pPr/>
              <a:t>13</a:t>
            </a:fld>
            <a:endParaRPr lang="nl-NL" altLang="nl-NL" dirty="0">
              <a:solidFill>
                <a:prstClr val="black"/>
              </a:solidFill>
            </a:endParaRPr>
          </a:p>
        </p:txBody>
      </p:sp>
    </p:spTree>
    <p:extLst>
      <p:ext uri="{BB962C8B-B14F-4D97-AF65-F5344CB8AC3E}">
        <p14:creationId xmlns:p14="http://schemas.microsoft.com/office/powerpoint/2010/main" val="31120192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Wij</a:t>
            </a:r>
            <a:r>
              <a:rPr lang="nl-NL" baseline="0" dirty="0"/>
              <a:t> </a:t>
            </a:r>
            <a:r>
              <a:rPr lang="nl-NL" dirty="0"/>
              <a:t>zijn niet tevreden over wat op de website staat. Algemene info over cliëntenraden en centrale cliëntenraad. We willen specifieker uitleg over de cliëntenraad Cordaan Thuiszorg evt. ook Cordaan Thuisdiensten.</a:t>
            </a:r>
          </a:p>
          <a:p>
            <a:r>
              <a:rPr lang="nl-NL" dirty="0"/>
              <a:t>Eigen emailadres</a:t>
            </a:r>
            <a:r>
              <a:rPr lang="nl-NL" baseline="0" dirty="0"/>
              <a:t> bevordert rechtstreeks contact.</a:t>
            </a:r>
          </a:p>
          <a:p>
            <a:r>
              <a:rPr lang="nl-NL" baseline="0" dirty="0"/>
              <a:t>Met facebook, twitter e.d. hebben wij geen ervaring. Wie wel? </a:t>
            </a:r>
            <a:endParaRPr lang="nl-NL" dirty="0"/>
          </a:p>
        </p:txBody>
      </p:sp>
      <p:sp>
        <p:nvSpPr>
          <p:cNvPr id="4" name="Tijdelijke aanduiding voor dianummer 3"/>
          <p:cNvSpPr>
            <a:spLocks noGrp="1"/>
          </p:cNvSpPr>
          <p:nvPr>
            <p:ph type="sldNum" sz="quarter" idx="10"/>
          </p:nvPr>
        </p:nvSpPr>
        <p:spPr/>
        <p:txBody>
          <a:bodyPr/>
          <a:lstStyle/>
          <a:p>
            <a:fld id="{5EFBB8C1-A08D-4CAD-A280-C60B7FF672BC}" type="slidenum">
              <a:rPr lang="nl-NL" altLang="nl-NL" smtClean="0">
                <a:solidFill>
                  <a:prstClr val="black"/>
                </a:solidFill>
              </a:rPr>
              <a:pPr/>
              <a:t>14</a:t>
            </a:fld>
            <a:endParaRPr lang="nl-NL" altLang="nl-NL" dirty="0">
              <a:solidFill>
                <a:prstClr val="black"/>
              </a:solidFill>
            </a:endParaRPr>
          </a:p>
        </p:txBody>
      </p:sp>
    </p:spTree>
    <p:extLst>
      <p:ext uri="{BB962C8B-B14F-4D97-AF65-F5344CB8AC3E}">
        <p14:creationId xmlns:p14="http://schemas.microsoft.com/office/powerpoint/2010/main" val="31744769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Een suggestie die we van een andere thuiszorgorganisatie</a:t>
            </a:r>
            <a:r>
              <a:rPr lang="nl-NL" baseline="0" dirty="0"/>
              <a:t> hoorden. Wij zelf weten daar nog geen raad mee.</a:t>
            </a:r>
            <a:endParaRPr lang="nl-NL" dirty="0"/>
          </a:p>
        </p:txBody>
      </p:sp>
      <p:sp>
        <p:nvSpPr>
          <p:cNvPr id="4" name="Tijdelijke aanduiding voor dianummer 3"/>
          <p:cNvSpPr>
            <a:spLocks noGrp="1"/>
          </p:cNvSpPr>
          <p:nvPr>
            <p:ph type="sldNum" sz="quarter" idx="10"/>
          </p:nvPr>
        </p:nvSpPr>
        <p:spPr/>
        <p:txBody>
          <a:bodyPr/>
          <a:lstStyle/>
          <a:p>
            <a:fld id="{5EFBB8C1-A08D-4CAD-A280-C60B7FF672BC}" type="slidenum">
              <a:rPr lang="nl-NL" altLang="nl-NL" smtClean="0">
                <a:solidFill>
                  <a:prstClr val="black"/>
                </a:solidFill>
              </a:rPr>
              <a:pPr/>
              <a:t>15</a:t>
            </a:fld>
            <a:endParaRPr lang="nl-NL" altLang="nl-NL" dirty="0">
              <a:solidFill>
                <a:prstClr val="black"/>
              </a:solidFill>
            </a:endParaRPr>
          </a:p>
        </p:txBody>
      </p:sp>
    </p:spTree>
    <p:extLst>
      <p:ext uri="{BB962C8B-B14F-4D97-AF65-F5344CB8AC3E}">
        <p14:creationId xmlns:p14="http://schemas.microsoft.com/office/powerpoint/2010/main" val="42809290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nl-NL" dirty="0"/>
              <a:t>Ondersteuning van een onafhankelijke</a:t>
            </a:r>
            <a:r>
              <a:rPr lang="nl-NL" baseline="0" dirty="0"/>
              <a:t> cliëntenraadsondersteuner</a:t>
            </a:r>
            <a:endParaRPr lang="nl-NL"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nl-NL" dirty="0"/>
              <a:t>Goede samenwerking met de directie, bestuur en medewerkers </a:t>
            </a:r>
          </a:p>
          <a:p>
            <a:pPr marL="0" marR="0" lvl="0" indent="0" algn="l" defTabSz="457200" rtl="0" eaLnBrk="0" fontAlgn="base" latinLnBrk="0" hangingPunct="0">
              <a:lnSpc>
                <a:spcPct val="100000"/>
              </a:lnSpc>
              <a:spcBef>
                <a:spcPct val="30000"/>
              </a:spcBef>
              <a:spcAft>
                <a:spcPct val="0"/>
              </a:spcAft>
              <a:buClrTx/>
              <a:buSzTx/>
              <a:buFontTx/>
              <a:buNone/>
              <a:tabLst/>
              <a:defRPr/>
            </a:pPr>
            <a:r>
              <a:rPr lang="nl-NL" dirty="0"/>
              <a:t>Budget</a:t>
            </a:r>
            <a:r>
              <a:rPr lang="nl-NL" baseline="0" dirty="0"/>
              <a:t> voor o.a. promotiemateriaal</a:t>
            </a:r>
            <a:endParaRPr lang="nl-NL"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nl-NL" dirty="0"/>
              <a:t>Samen optrekken bij het informeren c.q. betrekken van cliënten bij medezeggenschap en overige ontwikkelingen in de zorg</a:t>
            </a:r>
          </a:p>
          <a:p>
            <a:r>
              <a:rPr lang="nl-NL" dirty="0"/>
              <a:t>Ons niet </a:t>
            </a:r>
            <a:r>
              <a:rPr lang="nl-NL" baseline="0" dirty="0"/>
              <a:t>alleen richten op de cliënten zelf maar ook de mantelzorger, vrijwilliger en overige familie bv kleinkinderen, buren, etc.</a:t>
            </a:r>
            <a:endParaRPr lang="nl-NL" dirty="0"/>
          </a:p>
        </p:txBody>
      </p:sp>
      <p:sp>
        <p:nvSpPr>
          <p:cNvPr id="4" name="Tijdelijke aanduiding voor dianummer 3"/>
          <p:cNvSpPr>
            <a:spLocks noGrp="1"/>
          </p:cNvSpPr>
          <p:nvPr>
            <p:ph type="sldNum" sz="quarter" idx="10"/>
          </p:nvPr>
        </p:nvSpPr>
        <p:spPr/>
        <p:txBody>
          <a:bodyPr/>
          <a:lstStyle/>
          <a:p>
            <a:fld id="{5EFBB8C1-A08D-4CAD-A280-C60B7FF672BC}" type="slidenum">
              <a:rPr lang="nl-NL" altLang="nl-NL" smtClean="0">
                <a:solidFill>
                  <a:prstClr val="black"/>
                </a:solidFill>
              </a:rPr>
              <a:pPr/>
              <a:t>16</a:t>
            </a:fld>
            <a:endParaRPr lang="nl-NL" altLang="nl-NL" dirty="0">
              <a:solidFill>
                <a:prstClr val="black"/>
              </a:solidFill>
            </a:endParaRPr>
          </a:p>
        </p:txBody>
      </p:sp>
    </p:spTree>
    <p:extLst>
      <p:ext uri="{BB962C8B-B14F-4D97-AF65-F5344CB8AC3E}">
        <p14:creationId xmlns:p14="http://schemas.microsoft.com/office/powerpoint/2010/main" val="7807653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Cordaan heeft onlangs een</a:t>
            </a:r>
            <a:r>
              <a:rPr lang="nl-NL" baseline="0" dirty="0"/>
              <a:t> nieuwe vorm van medezeggenschap voorgesteld. Namelijk werken met “Thematafels”</a:t>
            </a:r>
          </a:p>
          <a:p>
            <a:r>
              <a:rPr lang="nl-NL" baseline="0" dirty="0"/>
              <a:t>Nwe media, ondanks het gegeven dat een grote groep cliënten daar moeite mee heeft toch steeds zoeken naar mogelijkheden op dat gebied</a:t>
            </a:r>
          </a:p>
          <a:p>
            <a:r>
              <a:rPr lang="nl-NL" baseline="0" dirty="0"/>
              <a:t>Diversiteit; wat vraagt dat van een raad? Voor ons nog een onbekend gebied.</a:t>
            </a:r>
            <a:endParaRPr lang="nl-NL" dirty="0"/>
          </a:p>
        </p:txBody>
      </p:sp>
      <p:sp>
        <p:nvSpPr>
          <p:cNvPr id="4" name="Tijdelijke aanduiding voor dianummer 3"/>
          <p:cNvSpPr>
            <a:spLocks noGrp="1"/>
          </p:cNvSpPr>
          <p:nvPr>
            <p:ph type="sldNum" sz="quarter" idx="10"/>
          </p:nvPr>
        </p:nvSpPr>
        <p:spPr/>
        <p:txBody>
          <a:bodyPr/>
          <a:lstStyle/>
          <a:p>
            <a:fld id="{5EFBB8C1-A08D-4CAD-A280-C60B7FF672BC}" type="slidenum">
              <a:rPr lang="nl-NL" altLang="nl-NL" smtClean="0">
                <a:solidFill>
                  <a:prstClr val="black"/>
                </a:solidFill>
              </a:rPr>
              <a:pPr/>
              <a:t>17</a:t>
            </a:fld>
            <a:endParaRPr lang="nl-NL" altLang="nl-NL" dirty="0">
              <a:solidFill>
                <a:prstClr val="black"/>
              </a:solidFill>
            </a:endParaRPr>
          </a:p>
        </p:txBody>
      </p:sp>
    </p:spTree>
    <p:extLst>
      <p:ext uri="{BB962C8B-B14F-4D97-AF65-F5344CB8AC3E}">
        <p14:creationId xmlns:p14="http://schemas.microsoft.com/office/powerpoint/2010/main" val="16464185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Graag vanmiddag in de werkgroepen, discussie over vorm medezeggenschap en de wijze waarop contacten met de achterban verder mogelijk</a:t>
            </a:r>
            <a:r>
              <a:rPr lang="nl-NL" baseline="0" dirty="0"/>
              <a:t> zijn.</a:t>
            </a:r>
            <a:r>
              <a:rPr lang="nl-NL" dirty="0"/>
              <a:t> </a:t>
            </a:r>
          </a:p>
        </p:txBody>
      </p:sp>
      <p:sp>
        <p:nvSpPr>
          <p:cNvPr id="4" name="Tijdelijke aanduiding voor dianummer 3"/>
          <p:cNvSpPr>
            <a:spLocks noGrp="1"/>
          </p:cNvSpPr>
          <p:nvPr>
            <p:ph type="sldNum" sz="quarter" idx="10"/>
          </p:nvPr>
        </p:nvSpPr>
        <p:spPr/>
        <p:txBody>
          <a:bodyPr/>
          <a:lstStyle/>
          <a:p>
            <a:fld id="{5EFBB8C1-A08D-4CAD-A280-C60B7FF672BC}" type="slidenum">
              <a:rPr lang="nl-NL" altLang="nl-NL" smtClean="0">
                <a:solidFill>
                  <a:prstClr val="black"/>
                </a:solidFill>
              </a:rPr>
              <a:pPr/>
              <a:t>18</a:t>
            </a:fld>
            <a:endParaRPr lang="nl-NL" altLang="nl-NL" dirty="0">
              <a:solidFill>
                <a:prstClr val="black"/>
              </a:solidFill>
            </a:endParaRPr>
          </a:p>
        </p:txBody>
      </p:sp>
    </p:spTree>
    <p:extLst>
      <p:ext uri="{BB962C8B-B14F-4D97-AF65-F5344CB8AC3E}">
        <p14:creationId xmlns:p14="http://schemas.microsoft.com/office/powerpoint/2010/main" val="30625508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5EFBB8C1-A08D-4CAD-A280-C60B7FF672BC}" type="slidenum">
              <a:rPr lang="nl-NL" altLang="nl-NL" smtClean="0">
                <a:solidFill>
                  <a:prstClr val="black"/>
                </a:solidFill>
              </a:rPr>
              <a:pPr/>
              <a:t>19</a:t>
            </a:fld>
            <a:endParaRPr lang="nl-NL" altLang="nl-NL" dirty="0">
              <a:solidFill>
                <a:prstClr val="black"/>
              </a:solidFill>
            </a:endParaRPr>
          </a:p>
        </p:txBody>
      </p:sp>
    </p:spTree>
    <p:extLst>
      <p:ext uri="{BB962C8B-B14F-4D97-AF65-F5344CB8AC3E}">
        <p14:creationId xmlns:p14="http://schemas.microsoft.com/office/powerpoint/2010/main" val="13780331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Cliëntmedezeggenschap</a:t>
            </a:r>
            <a:r>
              <a:rPr lang="nl-NL" baseline="0" dirty="0"/>
              <a:t> goed borgen is mede afhankelijk van de wijze waarop de medezeggenschap is georganiseerd.</a:t>
            </a:r>
          </a:p>
          <a:p>
            <a:r>
              <a:rPr lang="nl-NL" baseline="0" dirty="0"/>
              <a:t>Daaruit volgt ook het belang van een optimale communicatie met de achterban- de cliëntenraad en de organisatie.</a:t>
            </a:r>
            <a:endParaRPr lang="nl-NL" dirty="0"/>
          </a:p>
        </p:txBody>
      </p:sp>
      <p:sp>
        <p:nvSpPr>
          <p:cNvPr id="4" name="Tijdelijke aanduiding voor dianummer 3"/>
          <p:cNvSpPr>
            <a:spLocks noGrp="1"/>
          </p:cNvSpPr>
          <p:nvPr>
            <p:ph type="sldNum" sz="quarter" idx="10"/>
          </p:nvPr>
        </p:nvSpPr>
        <p:spPr/>
        <p:txBody>
          <a:bodyPr/>
          <a:lstStyle/>
          <a:p>
            <a:fld id="{5EFBB8C1-A08D-4CAD-A280-C60B7FF672BC}" type="slidenum">
              <a:rPr lang="nl-NL" altLang="nl-NL" smtClean="0">
                <a:solidFill>
                  <a:prstClr val="black"/>
                </a:solidFill>
              </a:rPr>
              <a:pPr/>
              <a:t>2</a:t>
            </a:fld>
            <a:endParaRPr lang="nl-NL" altLang="nl-NL" dirty="0">
              <a:solidFill>
                <a:prstClr val="black"/>
              </a:solidFill>
            </a:endParaRPr>
          </a:p>
        </p:txBody>
      </p:sp>
    </p:spTree>
    <p:extLst>
      <p:ext uri="{BB962C8B-B14F-4D97-AF65-F5344CB8AC3E}">
        <p14:creationId xmlns:p14="http://schemas.microsoft.com/office/powerpoint/2010/main" val="2136316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Cliëntmedezeggenschap goed organiseren zal steeds maatwerk moeten zijn. Geen enkele organisatie is hetzelfde. Ik vertel vandaag</a:t>
            </a:r>
            <a:r>
              <a:rPr lang="nl-NL" baseline="0" dirty="0"/>
              <a:t> over het voorbeeld bij Cordaan Thuiszorg.</a:t>
            </a:r>
            <a:endParaRPr lang="nl-NL" dirty="0"/>
          </a:p>
        </p:txBody>
      </p:sp>
      <p:sp>
        <p:nvSpPr>
          <p:cNvPr id="4" name="Tijdelijke aanduiding voor dianummer 3"/>
          <p:cNvSpPr>
            <a:spLocks noGrp="1"/>
          </p:cNvSpPr>
          <p:nvPr>
            <p:ph type="sldNum" sz="quarter" idx="10"/>
          </p:nvPr>
        </p:nvSpPr>
        <p:spPr/>
        <p:txBody>
          <a:bodyPr/>
          <a:lstStyle/>
          <a:p>
            <a:fld id="{5EFBB8C1-A08D-4CAD-A280-C60B7FF672BC}" type="slidenum">
              <a:rPr lang="nl-NL" altLang="nl-NL" smtClean="0">
                <a:solidFill>
                  <a:prstClr val="black"/>
                </a:solidFill>
              </a:rPr>
              <a:pPr/>
              <a:t>3</a:t>
            </a:fld>
            <a:endParaRPr lang="nl-NL" altLang="nl-NL" dirty="0">
              <a:solidFill>
                <a:prstClr val="black"/>
              </a:solidFill>
            </a:endParaRPr>
          </a:p>
        </p:txBody>
      </p:sp>
    </p:spTree>
    <p:extLst>
      <p:ext uri="{BB962C8B-B14F-4D97-AF65-F5344CB8AC3E}">
        <p14:creationId xmlns:p14="http://schemas.microsoft.com/office/powerpoint/2010/main" val="41006939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1" dirty="0"/>
              <a:t>Microniveau</a:t>
            </a:r>
            <a:r>
              <a:rPr lang="nl-NL" dirty="0"/>
              <a:t>; Hoe beter deze besprekingen verlopen, des te  minder aanleiding voor slechte ervaringen voor cliënten</a:t>
            </a:r>
          </a:p>
          <a:p>
            <a:r>
              <a:rPr lang="nl-NL" b="1" dirty="0"/>
              <a:t>Mesoniveau;</a:t>
            </a:r>
            <a:r>
              <a:rPr lang="nl-NL" dirty="0"/>
              <a:t> N.a.v. de plannen van Cordaan TZ</a:t>
            </a:r>
            <a:r>
              <a:rPr lang="nl-NL" baseline="0" dirty="0"/>
              <a:t>  om wijkgericht te werken, speelt nu het onderzoeken van de mogelijkheden om op wijkniveau cliënten een platvorm te geven. Hoe en hoe haalbaar? </a:t>
            </a:r>
          </a:p>
          <a:p>
            <a:r>
              <a:rPr lang="nl-NL" b="1" baseline="0" dirty="0"/>
              <a:t>Macroniveau; </a:t>
            </a:r>
            <a:r>
              <a:rPr lang="nl-NL" b="0" baseline="0" dirty="0"/>
              <a:t>hoe wenselijk blijft het dan in ons geval om een sectorale raad te hebben?</a:t>
            </a:r>
            <a:endParaRPr lang="nl-NL" b="0" dirty="0"/>
          </a:p>
        </p:txBody>
      </p:sp>
      <p:sp>
        <p:nvSpPr>
          <p:cNvPr id="4" name="Tijdelijke aanduiding voor dianummer 3"/>
          <p:cNvSpPr>
            <a:spLocks noGrp="1"/>
          </p:cNvSpPr>
          <p:nvPr>
            <p:ph type="sldNum" sz="quarter" idx="10"/>
          </p:nvPr>
        </p:nvSpPr>
        <p:spPr/>
        <p:txBody>
          <a:bodyPr/>
          <a:lstStyle/>
          <a:p>
            <a:fld id="{5EFBB8C1-A08D-4CAD-A280-C60B7FF672BC}" type="slidenum">
              <a:rPr lang="nl-NL" altLang="nl-NL" smtClean="0">
                <a:solidFill>
                  <a:prstClr val="black"/>
                </a:solidFill>
              </a:rPr>
              <a:pPr/>
              <a:t>4</a:t>
            </a:fld>
            <a:endParaRPr lang="nl-NL" altLang="nl-NL" dirty="0">
              <a:solidFill>
                <a:prstClr val="black"/>
              </a:solidFill>
            </a:endParaRPr>
          </a:p>
        </p:txBody>
      </p:sp>
    </p:spTree>
    <p:extLst>
      <p:ext uri="{BB962C8B-B14F-4D97-AF65-F5344CB8AC3E}">
        <p14:creationId xmlns:p14="http://schemas.microsoft.com/office/powerpoint/2010/main" val="9902387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Leden van  cliëntenraad Cordaan Thuiszorg hebben te weinig contact met hun achterban en ervaren dit als een grote beperking.</a:t>
            </a:r>
          </a:p>
          <a:p>
            <a:pPr marL="0" marR="0" lvl="0" indent="0" algn="l" defTabSz="457200" rtl="0" eaLnBrk="0" fontAlgn="base" latinLnBrk="0" hangingPunct="0">
              <a:lnSpc>
                <a:spcPct val="100000"/>
              </a:lnSpc>
              <a:spcBef>
                <a:spcPct val="30000"/>
              </a:spcBef>
              <a:spcAft>
                <a:spcPct val="0"/>
              </a:spcAft>
              <a:buClrTx/>
              <a:buSzTx/>
              <a:buFontTx/>
              <a:buNone/>
              <a:tabLst/>
              <a:defRPr/>
            </a:pPr>
            <a:r>
              <a:rPr lang="nl-NL" dirty="0"/>
              <a:t>Eerdere pogingen leverden onvoldoende respons op.</a:t>
            </a:r>
          </a:p>
          <a:p>
            <a:pPr marL="0" marR="0" lvl="0" indent="0" algn="l" defTabSz="457200" rtl="0" eaLnBrk="0" fontAlgn="base" latinLnBrk="0" hangingPunct="0">
              <a:lnSpc>
                <a:spcPct val="100000"/>
              </a:lnSpc>
              <a:spcBef>
                <a:spcPct val="30000"/>
              </a:spcBef>
              <a:spcAft>
                <a:spcPct val="0"/>
              </a:spcAft>
              <a:buClrTx/>
              <a:buSzTx/>
              <a:buFontTx/>
              <a:buNone/>
              <a:tabLst/>
              <a:defRPr/>
            </a:pPr>
            <a:r>
              <a:rPr lang="nl-NL" dirty="0"/>
              <a:t>Voorbeelden; cliëntenpanels – brieven met</a:t>
            </a:r>
            <a:r>
              <a:rPr lang="nl-NL" baseline="0" dirty="0"/>
              <a:t> oproepen via de teams van medewerkers – twitterberichten – vernieuwde tekst op website.</a:t>
            </a:r>
          </a:p>
          <a:p>
            <a:pPr marL="0" marR="0" lvl="0" indent="0" algn="l" defTabSz="457200" rtl="0" eaLnBrk="0" fontAlgn="base" latinLnBrk="0" hangingPunct="0">
              <a:lnSpc>
                <a:spcPct val="100000"/>
              </a:lnSpc>
              <a:spcBef>
                <a:spcPct val="30000"/>
              </a:spcBef>
              <a:spcAft>
                <a:spcPct val="0"/>
              </a:spcAft>
              <a:buClrTx/>
              <a:buSzTx/>
              <a:buFontTx/>
              <a:buNone/>
              <a:tabLst/>
              <a:defRPr/>
            </a:pPr>
            <a:r>
              <a:rPr lang="nl-NL" baseline="0" dirty="0"/>
              <a:t>Een uitzondering………belofte voor gratis teametentje………. </a:t>
            </a:r>
            <a:endParaRPr lang="nl-NL" dirty="0"/>
          </a:p>
          <a:p>
            <a:endParaRPr lang="nl-NL" dirty="0"/>
          </a:p>
        </p:txBody>
      </p:sp>
      <p:sp>
        <p:nvSpPr>
          <p:cNvPr id="4" name="Tijdelijke aanduiding voor dianummer 3"/>
          <p:cNvSpPr>
            <a:spLocks noGrp="1"/>
          </p:cNvSpPr>
          <p:nvPr>
            <p:ph type="sldNum" sz="quarter" idx="10"/>
          </p:nvPr>
        </p:nvSpPr>
        <p:spPr/>
        <p:txBody>
          <a:bodyPr/>
          <a:lstStyle/>
          <a:p>
            <a:fld id="{5EFBB8C1-A08D-4CAD-A280-C60B7FF672BC}" type="slidenum">
              <a:rPr lang="nl-NL" altLang="nl-NL" smtClean="0">
                <a:solidFill>
                  <a:prstClr val="black"/>
                </a:solidFill>
              </a:rPr>
              <a:pPr/>
              <a:t>5</a:t>
            </a:fld>
            <a:endParaRPr lang="nl-NL" altLang="nl-NL" dirty="0">
              <a:solidFill>
                <a:prstClr val="black"/>
              </a:solidFill>
            </a:endParaRPr>
          </a:p>
        </p:txBody>
      </p:sp>
    </p:spTree>
    <p:extLst>
      <p:ext uri="{BB962C8B-B14F-4D97-AF65-F5344CB8AC3E}">
        <p14:creationId xmlns:p14="http://schemas.microsoft.com/office/powerpoint/2010/main" val="26598469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In</a:t>
            </a:r>
            <a:r>
              <a:rPr lang="nl-NL" baseline="0" dirty="0"/>
              <a:t> het afgelopen jaar hebben enkele leden en ondergetekende workshops gevolgd over, hoe de achterban te bereiken? De ideeën zijn verwerkt in een nieuw plan.</a:t>
            </a:r>
          </a:p>
          <a:p>
            <a:r>
              <a:rPr lang="nl-NL" baseline="0" dirty="0"/>
              <a:t>In dit verhaal geef ik uitleg over onze nieuwe plannen.</a:t>
            </a:r>
          </a:p>
        </p:txBody>
      </p:sp>
      <p:sp>
        <p:nvSpPr>
          <p:cNvPr id="4" name="Tijdelijke aanduiding voor dianummer 3"/>
          <p:cNvSpPr>
            <a:spLocks noGrp="1"/>
          </p:cNvSpPr>
          <p:nvPr>
            <p:ph type="sldNum" sz="quarter" idx="10"/>
          </p:nvPr>
        </p:nvSpPr>
        <p:spPr/>
        <p:txBody>
          <a:bodyPr/>
          <a:lstStyle/>
          <a:p>
            <a:fld id="{5EFBB8C1-A08D-4CAD-A280-C60B7FF672BC}" type="slidenum">
              <a:rPr lang="nl-NL" altLang="nl-NL" smtClean="0">
                <a:solidFill>
                  <a:prstClr val="black"/>
                </a:solidFill>
              </a:rPr>
              <a:pPr/>
              <a:t>6</a:t>
            </a:fld>
            <a:endParaRPr lang="nl-NL" altLang="nl-NL" dirty="0">
              <a:solidFill>
                <a:prstClr val="black"/>
              </a:solidFill>
            </a:endParaRPr>
          </a:p>
        </p:txBody>
      </p:sp>
    </p:spTree>
    <p:extLst>
      <p:ext uri="{BB962C8B-B14F-4D97-AF65-F5344CB8AC3E}">
        <p14:creationId xmlns:p14="http://schemas.microsoft.com/office/powerpoint/2010/main" val="6344487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Het is zeer frustrerend om geen NAW gegevens te hebben. Pogingen om die toch via de organisatie</a:t>
            </a:r>
            <a:r>
              <a:rPr lang="nl-NL" baseline="0" dirty="0"/>
              <a:t> te krijgen faalden mede op gerond van de privacy. Momenteel zijn we weer in overleg om dit wel opgelost te krijgen.</a:t>
            </a:r>
            <a:r>
              <a:rPr lang="nl-NL" dirty="0"/>
              <a:t> </a:t>
            </a:r>
          </a:p>
        </p:txBody>
      </p:sp>
      <p:sp>
        <p:nvSpPr>
          <p:cNvPr id="4" name="Tijdelijke aanduiding voor dianummer 3"/>
          <p:cNvSpPr>
            <a:spLocks noGrp="1"/>
          </p:cNvSpPr>
          <p:nvPr>
            <p:ph type="sldNum" sz="quarter" idx="10"/>
          </p:nvPr>
        </p:nvSpPr>
        <p:spPr/>
        <p:txBody>
          <a:bodyPr/>
          <a:lstStyle/>
          <a:p>
            <a:fld id="{5EFBB8C1-A08D-4CAD-A280-C60B7FF672BC}" type="slidenum">
              <a:rPr lang="nl-NL" altLang="nl-NL" smtClean="0">
                <a:solidFill>
                  <a:prstClr val="black"/>
                </a:solidFill>
              </a:rPr>
              <a:pPr/>
              <a:t>7</a:t>
            </a:fld>
            <a:endParaRPr lang="nl-NL" altLang="nl-NL" dirty="0">
              <a:solidFill>
                <a:prstClr val="black"/>
              </a:solidFill>
            </a:endParaRPr>
          </a:p>
        </p:txBody>
      </p:sp>
    </p:spTree>
    <p:extLst>
      <p:ext uri="{BB962C8B-B14F-4D97-AF65-F5344CB8AC3E}">
        <p14:creationId xmlns:p14="http://schemas.microsoft.com/office/powerpoint/2010/main" val="42577744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In maart jl. hebben we met toestemming</a:t>
            </a:r>
            <a:r>
              <a:rPr lang="nl-NL" baseline="0" dirty="0"/>
              <a:t> van de directie de teams benaderd met de vraag bij betreffende cliënten/mantelzorgers een formulier te laten invullen. Het resultaat van dit verzoek was zeer teleurstellend. We hebben 6 namen gekregen. Die bleken afkomstig van cliënten uit een wooncomplex! De urgentie was hoog omdat we ook nieuwe leden nodig hadden.</a:t>
            </a:r>
          </a:p>
          <a:p>
            <a:r>
              <a:rPr lang="nl-NL" baseline="0" dirty="0"/>
              <a:t>N.a.v. een verbeterplan aangaande het betrekken van de mantelzorger c.q. vrijwilliger bij de zorg aan de cliënt is ook op die wijze dringend verzocht het voorgestelde intakeformulier aan te passen met de vraag om NAW gegevens van betreffende mantelzorger/vrijwilliger.  </a:t>
            </a:r>
            <a:endParaRPr lang="nl-NL" dirty="0"/>
          </a:p>
        </p:txBody>
      </p:sp>
      <p:sp>
        <p:nvSpPr>
          <p:cNvPr id="4" name="Tijdelijke aanduiding voor dianummer 3"/>
          <p:cNvSpPr>
            <a:spLocks noGrp="1"/>
          </p:cNvSpPr>
          <p:nvPr>
            <p:ph type="sldNum" sz="quarter" idx="10"/>
          </p:nvPr>
        </p:nvSpPr>
        <p:spPr/>
        <p:txBody>
          <a:bodyPr/>
          <a:lstStyle/>
          <a:p>
            <a:fld id="{5EFBB8C1-A08D-4CAD-A280-C60B7FF672BC}" type="slidenum">
              <a:rPr lang="nl-NL" altLang="nl-NL" smtClean="0">
                <a:solidFill>
                  <a:prstClr val="black"/>
                </a:solidFill>
              </a:rPr>
              <a:pPr/>
              <a:t>8</a:t>
            </a:fld>
            <a:endParaRPr lang="nl-NL" altLang="nl-NL" dirty="0">
              <a:solidFill>
                <a:prstClr val="black"/>
              </a:solidFill>
            </a:endParaRPr>
          </a:p>
        </p:txBody>
      </p:sp>
    </p:spTree>
    <p:extLst>
      <p:ext uri="{BB962C8B-B14F-4D97-AF65-F5344CB8AC3E}">
        <p14:creationId xmlns:p14="http://schemas.microsoft.com/office/powerpoint/2010/main" val="1773608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Naast</a:t>
            </a:r>
            <a:r>
              <a:rPr lang="nl-NL" baseline="0" dirty="0"/>
              <a:t> het gebruik kunnen maken van adresbestanden om de achterban te bereiken kan ook de samenstelling van het logboek met uitleg over de medezeggenschap, uitleg over de cliëntenraad via een folder en een invulformulier om belangstelling te tonen  van groot belang zijn. </a:t>
            </a:r>
            <a:r>
              <a:rPr lang="nl-NL" dirty="0"/>
              <a:t>Daarna regelmatig controleren of de inhoud van het  logboek in deze nog klopt. Daarna regelmatig controleren of de inhoud van het  logboek in deze nog klopt.</a:t>
            </a:r>
          </a:p>
        </p:txBody>
      </p:sp>
      <p:sp>
        <p:nvSpPr>
          <p:cNvPr id="4" name="Tijdelijke aanduiding voor dianummer 3"/>
          <p:cNvSpPr>
            <a:spLocks noGrp="1"/>
          </p:cNvSpPr>
          <p:nvPr>
            <p:ph type="sldNum" sz="quarter" idx="10"/>
          </p:nvPr>
        </p:nvSpPr>
        <p:spPr/>
        <p:txBody>
          <a:bodyPr/>
          <a:lstStyle/>
          <a:p>
            <a:fld id="{5EFBB8C1-A08D-4CAD-A280-C60B7FF672BC}" type="slidenum">
              <a:rPr lang="nl-NL" altLang="nl-NL" smtClean="0">
                <a:solidFill>
                  <a:prstClr val="black"/>
                </a:solidFill>
              </a:rPr>
              <a:pPr/>
              <a:t>9</a:t>
            </a:fld>
            <a:endParaRPr lang="nl-NL" altLang="nl-NL" dirty="0">
              <a:solidFill>
                <a:prstClr val="black"/>
              </a:solidFill>
            </a:endParaRPr>
          </a:p>
        </p:txBody>
      </p:sp>
    </p:spTree>
    <p:extLst>
      <p:ext uri="{BB962C8B-B14F-4D97-AF65-F5344CB8AC3E}">
        <p14:creationId xmlns:p14="http://schemas.microsoft.com/office/powerpoint/2010/main" val="26691154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39D562BF-A42C-43DD-A281-E970DE57C082}" type="datetimeFigureOut">
              <a:rPr lang="nl-NL" smtClean="0"/>
              <a:t>23-11-2016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35A02A9-1BCF-46E1-AF0D-EA6354D9F2BC}" type="slidenum">
              <a:rPr lang="nl-NL" smtClean="0"/>
              <a:t>‹nr.›</a:t>
            </a:fld>
            <a:endParaRPr lang="nl-NL"/>
          </a:p>
        </p:txBody>
      </p:sp>
    </p:spTree>
    <p:extLst>
      <p:ext uri="{BB962C8B-B14F-4D97-AF65-F5344CB8AC3E}">
        <p14:creationId xmlns:p14="http://schemas.microsoft.com/office/powerpoint/2010/main" val="2869676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9D562BF-A42C-43DD-A281-E970DE57C082}" type="datetimeFigureOut">
              <a:rPr lang="nl-NL" smtClean="0"/>
              <a:t>23-11-2016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35A02A9-1BCF-46E1-AF0D-EA6354D9F2BC}" type="slidenum">
              <a:rPr lang="nl-NL" smtClean="0"/>
              <a:t>‹nr.›</a:t>
            </a:fld>
            <a:endParaRPr lang="nl-NL"/>
          </a:p>
        </p:txBody>
      </p:sp>
    </p:spTree>
    <p:extLst>
      <p:ext uri="{BB962C8B-B14F-4D97-AF65-F5344CB8AC3E}">
        <p14:creationId xmlns:p14="http://schemas.microsoft.com/office/powerpoint/2010/main" val="2723966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9D562BF-A42C-43DD-A281-E970DE57C082}" type="datetimeFigureOut">
              <a:rPr lang="nl-NL" smtClean="0"/>
              <a:t>23-11-2016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35A02A9-1BCF-46E1-AF0D-EA6354D9F2BC}" type="slidenum">
              <a:rPr lang="nl-NL" smtClean="0"/>
              <a:t>‹nr.›</a:t>
            </a:fld>
            <a:endParaRPr lang="nl-NL"/>
          </a:p>
        </p:txBody>
      </p:sp>
    </p:spTree>
    <p:extLst>
      <p:ext uri="{BB962C8B-B14F-4D97-AF65-F5344CB8AC3E}">
        <p14:creationId xmlns:p14="http://schemas.microsoft.com/office/powerpoint/2010/main" val="26563085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Voorloopdia">
    <p:spTree>
      <p:nvGrpSpPr>
        <p:cNvPr id="1" name=""/>
        <p:cNvGrpSpPr/>
        <p:nvPr/>
      </p:nvGrpSpPr>
      <p:grpSpPr>
        <a:xfrm>
          <a:off x="0" y="0"/>
          <a:ext cx="0" cy="0"/>
          <a:chOff x="0" y="0"/>
          <a:chExt cx="0" cy="0"/>
        </a:xfrm>
      </p:grpSpPr>
      <p:pic>
        <p:nvPicPr>
          <p:cNvPr id="3" name="Afbeelding 8" descr="Titelpagina_achtergrond1-02.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0" y="0"/>
            <a:ext cx="9180513" cy="691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00000" y="252000"/>
            <a:ext cx="7829625" cy="3584575"/>
          </a:xfrm>
        </p:spPr>
        <p:txBody>
          <a:bodyPr>
            <a:noAutofit/>
          </a:bodyPr>
          <a:lstStyle>
            <a:lvl1pPr>
              <a:lnSpc>
                <a:spcPct val="200000"/>
              </a:lnSpc>
              <a:spcAft>
                <a:spcPts val="0"/>
              </a:spcAft>
              <a:defRPr b="0">
                <a:solidFill>
                  <a:schemeClr val="bg1"/>
                </a:solidFill>
              </a:defRPr>
            </a:lvl1pPr>
          </a:lstStyle>
          <a:p>
            <a:r>
              <a:rPr lang="nl-NL"/>
              <a:t>Titelstijl van model bewerken</a:t>
            </a:r>
            <a:endParaRPr lang="en-US" dirty="0"/>
          </a:p>
        </p:txBody>
      </p:sp>
      <p:sp>
        <p:nvSpPr>
          <p:cNvPr id="4" name="Date Placeholder 3"/>
          <p:cNvSpPr>
            <a:spLocks noGrp="1"/>
          </p:cNvSpPr>
          <p:nvPr>
            <p:ph type="dt" sz="half" idx="10"/>
          </p:nvPr>
        </p:nvSpPr>
        <p:spPr/>
        <p:txBody>
          <a:bodyPr/>
          <a:lstStyle>
            <a:lvl1pPr>
              <a:defRPr/>
            </a:lvl1pPr>
          </a:lstStyle>
          <a:p>
            <a:fld id="{D984F912-36AC-4257-8C0F-EDA8B9F13BCF}" type="datetime1">
              <a:rPr lang="nl-NL" altLang="nl-NL"/>
              <a:pPr/>
              <a:t>23-11-2016</a:t>
            </a:fld>
            <a:endParaRPr lang="en-US" altLang="nl-NL" dirty="0"/>
          </a:p>
        </p:txBody>
      </p:sp>
      <p:sp>
        <p:nvSpPr>
          <p:cNvPr id="5" name="Footer Placeholder 4"/>
          <p:cNvSpPr>
            <a:spLocks noGrp="1"/>
          </p:cNvSpPr>
          <p:nvPr>
            <p:ph type="ftr" sz="quarter" idx="11"/>
          </p:nvPr>
        </p:nvSpPr>
        <p:spPr/>
        <p:txBody>
          <a:bodyPr/>
          <a:lstStyle>
            <a:lvl1pPr>
              <a:defRPr/>
            </a:lvl1pPr>
          </a:lstStyle>
          <a:p>
            <a:pPr>
              <a:defRPr/>
            </a:pPr>
            <a:endParaRPr lang="en-US" dirty="0">
              <a:solidFill>
                <a:srgbClr val="FFFFFF">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D1ACD6E0-FD64-438C-8449-53E36D10BCDD}" type="slidenum">
              <a:rPr lang="en-US" altLang="nl-NL"/>
              <a:pPr/>
              <a:t>‹nr.›</a:t>
            </a:fld>
            <a:endParaRPr lang="en-US" altLang="nl-NL" dirty="0"/>
          </a:p>
        </p:txBody>
      </p:sp>
    </p:spTree>
    <p:extLst>
      <p:ext uri="{BB962C8B-B14F-4D97-AF65-F5344CB8AC3E}">
        <p14:creationId xmlns:p14="http://schemas.microsoft.com/office/powerpoint/2010/main" val="1828583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9D562BF-A42C-43DD-A281-E970DE57C082}" type="datetimeFigureOut">
              <a:rPr lang="nl-NL" smtClean="0"/>
              <a:t>23-11-2016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35A02A9-1BCF-46E1-AF0D-EA6354D9F2BC}" type="slidenum">
              <a:rPr lang="nl-NL" smtClean="0"/>
              <a:t>‹nr.›</a:t>
            </a:fld>
            <a:endParaRPr lang="nl-NL"/>
          </a:p>
        </p:txBody>
      </p:sp>
    </p:spTree>
    <p:extLst>
      <p:ext uri="{BB962C8B-B14F-4D97-AF65-F5344CB8AC3E}">
        <p14:creationId xmlns:p14="http://schemas.microsoft.com/office/powerpoint/2010/main" val="2208073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39D562BF-A42C-43DD-A281-E970DE57C082}" type="datetimeFigureOut">
              <a:rPr lang="nl-NL" smtClean="0"/>
              <a:t>23-11-2016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35A02A9-1BCF-46E1-AF0D-EA6354D9F2BC}" type="slidenum">
              <a:rPr lang="nl-NL" smtClean="0"/>
              <a:t>‹nr.›</a:t>
            </a:fld>
            <a:endParaRPr lang="nl-NL"/>
          </a:p>
        </p:txBody>
      </p:sp>
    </p:spTree>
    <p:extLst>
      <p:ext uri="{BB962C8B-B14F-4D97-AF65-F5344CB8AC3E}">
        <p14:creationId xmlns:p14="http://schemas.microsoft.com/office/powerpoint/2010/main" val="1995749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39D562BF-A42C-43DD-A281-E970DE57C082}" type="datetimeFigureOut">
              <a:rPr lang="nl-NL" smtClean="0"/>
              <a:t>23-11-2016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A35A02A9-1BCF-46E1-AF0D-EA6354D9F2BC}" type="slidenum">
              <a:rPr lang="nl-NL" smtClean="0"/>
              <a:t>‹nr.›</a:t>
            </a:fld>
            <a:endParaRPr lang="nl-NL"/>
          </a:p>
        </p:txBody>
      </p:sp>
    </p:spTree>
    <p:extLst>
      <p:ext uri="{BB962C8B-B14F-4D97-AF65-F5344CB8AC3E}">
        <p14:creationId xmlns:p14="http://schemas.microsoft.com/office/powerpoint/2010/main" val="2428128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39D562BF-A42C-43DD-A281-E970DE57C082}" type="datetimeFigureOut">
              <a:rPr lang="nl-NL" smtClean="0"/>
              <a:t>23-11-2016</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A35A02A9-1BCF-46E1-AF0D-EA6354D9F2BC}" type="slidenum">
              <a:rPr lang="nl-NL" smtClean="0"/>
              <a:t>‹nr.›</a:t>
            </a:fld>
            <a:endParaRPr lang="nl-NL"/>
          </a:p>
        </p:txBody>
      </p:sp>
    </p:spTree>
    <p:extLst>
      <p:ext uri="{BB962C8B-B14F-4D97-AF65-F5344CB8AC3E}">
        <p14:creationId xmlns:p14="http://schemas.microsoft.com/office/powerpoint/2010/main" val="747523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39D562BF-A42C-43DD-A281-E970DE57C082}" type="datetimeFigureOut">
              <a:rPr lang="nl-NL" smtClean="0"/>
              <a:t>23-11-2016</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A35A02A9-1BCF-46E1-AF0D-EA6354D9F2BC}" type="slidenum">
              <a:rPr lang="nl-NL" smtClean="0"/>
              <a:t>‹nr.›</a:t>
            </a:fld>
            <a:endParaRPr lang="nl-NL"/>
          </a:p>
        </p:txBody>
      </p:sp>
    </p:spTree>
    <p:extLst>
      <p:ext uri="{BB962C8B-B14F-4D97-AF65-F5344CB8AC3E}">
        <p14:creationId xmlns:p14="http://schemas.microsoft.com/office/powerpoint/2010/main" val="1639982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39D562BF-A42C-43DD-A281-E970DE57C082}" type="datetimeFigureOut">
              <a:rPr lang="nl-NL" smtClean="0"/>
              <a:t>23-11-2016</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A35A02A9-1BCF-46E1-AF0D-EA6354D9F2BC}" type="slidenum">
              <a:rPr lang="nl-NL" smtClean="0"/>
              <a:t>‹nr.›</a:t>
            </a:fld>
            <a:endParaRPr lang="nl-NL"/>
          </a:p>
        </p:txBody>
      </p:sp>
    </p:spTree>
    <p:extLst>
      <p:ext uri="{BB962C8B-B14F-4D97-AF65-F5344CB8AC3E}">
        <p14:creationId xmlns:p14="http://schemas.microsoft.com/office/powerpoint/2010/main" val="1964211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39D562BF-A42C-43DD-A281-E970DE57C082}" type="datetimeFigureOut">
              <a:rPr lang="nl-NL" smtClean="0"/>
              <a:t>23-11-2016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A35A02A9-1BCF-46E1-AF0D-EA6354D9F2BC}" type="slidenum">
              <a:rPr lang="nl-NL" smtClean="0"/>
              <a:t>‹nr.›</a:t>
            </a:fld>
            <a:endParaRPr lang="nl-NL"/>
          </a:p>
        </p:txBody>
      </p:sp>
    </p:spTree>
    <p:extLst>
      <p:ext uri="{BB962C8B-B14F-4D97-AF65-F5344CB8AC3E}">
        <p14:creationId xmlns:p14="http://schemas.microsoft.com/office/powerpoint/2010/main" val="3489391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39D562BF-A42C-43DD-A281-E970DE57C082}" type="datetimeFigureOut">
              <a:rPr lang="nl-NL" smtClean="0"/>
              <a:t>23-11-2016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A35A02A9-1BCF-46E1-AF0D-EA6354D9F2BC}" type="slidenum">
              <a:rPr lang="nl-NL" smtClean="0"/>
              <a:t>‹nr.›</a:t>
            </a:fld>
            <a:endParaRPr lang="nl-NL"/>
          </a:p>
        </p:txBody>
      </p:sp>
    </p:spTree>
    <p:extLst>
      <p:ext uri="{BB962C8B-B14F-4D97-AF65-F5344CB8AC3E}">
        <p14:creationId xmlns:p14="http://schemas.microsoft.com/office/powerpoint/2010/main" val="1266771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D562BF-A42C-43DD-A281-E970DE57C082}" type="datetimeFigureOut">
              <a:rPr lang="nl-NL" smtClean="0"/>
              <a:t>23-11-2016</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5A02A9-1BCF-46E1-AF0D-EA6354D9F2BC}" type="slidenum">
              <a:rPr lang="nl-NL" smtClean="0"/>
              <a:t>‹nr.›</a:t>
            </a:fld>
            <a:endParaRPr lang="nl-NL"/>
          </a:p>
        </p:txBody>
      </p:sp>
    </p:spTree>
    <p:extLst>
      <p:ext uri="{BB962C8B-B14F-4D97-AF65-F5344CB8AC3E}">
        <p14:creationId xmlns:p14="http://schemas.microsoft.com/office/powerpoint/2010/main" val="40594299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el 1"/>
          <p:cNvSpPr>
            <a:spLocks noGrp="1"/>
          </p:cNvSpPr>
          <p:nvPr>
            <p:ph type="ctrTitle"/>
          </p:nvPr>
        </p:nvSpPr>
        <p:spPr>
          <a:xfrm>
            <a:off x="900113" y="252413"/>
            <a:ext cx="7829550" cy="3584575"/>
          </a:xfrm>
        </p:spPr>
        <p:txBody>
          <a:bodyPr/>
          <a:lstStyle/>
          <a:p>
            <a:pPr eaLnBrk="1" hangingPunct="1">
              <a:spcAft>
                <a:spcPts val="163"/>
              </a:spcAft>
            </a:pPr>
            <a:r>
              <a:rPr lang="nl-NL" altLang="nl-NL" dirty="0">
                <a:ea typeface="ヒラギノ角ゴ Pro W3" pitchFamily="-96" charset="-128"/>
              </a:rPr>
              <a:t>Van</a:t>
            </a:r>
            <a:br>
              <a:rPr lang="nl-NL" altLang="nl-NL" dirty="0">
                <a:ea typeface="ヒラギノ角ゴ Pro W3" pitchFamily="-96" charset="-128"/>
              </a:rPr>
            </a:br>
            <a:r>
              <a:rPr lang="nl-NL" altLang="nl-NL" dirty="0">
                <a:ea typeface="ヒラギノ角ゴ Pro W3" pitchFamily="-96" charset="-128"/>
              </a:rPr>
              <a:t>mens</a:t>
            </a:r>
            <a:br>
              <a:rPr lang="nl-NL" altLang="nl-NL" dirty="0">
                <a:ea typeface="ヒラギノ角ゴ Pro W3" pitchFamily="-96" charset="-128"/>
              </a:rPr>
            </a:br>
            <a:r>
              <a:rPr lang="nl-NL" altLang="nl-NL" dirty="0">
                <a:ea typeface="ヒラギノ角ゴ Pro W3" pitchFamily="-96" charset="-128"/>
              </a:rPr>
              <a:t>tot </a:t>
            </a:r>
            <a:br>
              <a:rPr lang="nl-NL" altLang="nl-NL" dirty="0">
                <a:ea typeface="ヒラギノ角ゴ Pro W3" pitchFamily="-96" charset="-128"/>
              </a:rPr>
            </a:br>
            <a:r>
              <a:rPr lang="nl-NL" altLang="nl-NL" dirty="0">
                <a:ea typeface="ヒラギノ角ゴ Pro W3" pitchFamily="-96" charset="-128"/>
              </a:rPr>
              <a:t>mens</a:t>
            </a:r>
          </a:p>
        </p:txBody>
      </p:sp>
      <p:sp>
        <p:nvSpPr>
          <p:cNvPr id="2" name="Tijdelijke aanduiding voor datum 1"/>
          <p:cNvSpPr>
            <a:spLocks noGrp="1"/>
          </p:cNvSpPr>
          <p:nvPr>
            <p:ph type="dt" sz="quarter" idx="10"/>
          </p:nvPr>
        </p:nvSpPr>
        <p:spPr/>
        <p:txBody>
          <a:bodyPr/>
          <a:lstStyle>
            <a:lvl1pPr eaLnBrk="0" hangingPunct="0">
              <a:defRPr sz="2400">
                <a:solidFill>
                  <a:schemeClr val="tx1"/>
                </a:solidFill>
                <a:latin typeface="Trebuchet MS" panose="020B0603020202020204" pitchFamily="34" charset="0"/>
                <a:ea typeface="ヒラギノ角ゴ Pro W3" pitchFamily="-96" charset="-128"/>
              </a:defRPr>
            </a:lvl1pPr>
            <a:lvl2pPr marL="742950" indent="-285750" eaLnBrk="0" hangingPunct="0">
              <a:defRPr sz="2400">
                <a:solidFill>
                  <a:schemeClr val="tx1"/>
                </a:solidFill>
                <a:latin typeface="Trebuchet MS" panose="020B0603020202020204" pitchFamily="34" charset="0"/>
                <a:ea typeface="ヒラギノ角ゴ Pro W3" pitchFamily="-96" charset="-128"/>
              </a:defRPr>
            </a:lvl2pPr>
            <a:lvl3pPr marL="1143000" indent="-228600" eaLnBrk="0" hangingPunct="0">
              <a:defRPr sz="2400">
                <a:solidFill>
                  <a:schemeClr val="tx1"/>
                </a:solidFill>
                <a:latin typeface="Trebuchet MS" panose="020B0603020202020204" pitchFamily="34" charset="0"/>
                <a:ea typeface="ヒラギノ角ゴ Pro W3" pitchFamily="-96" charset="-128"/>
              </a:defRPr>
            </a:lvl3pPr>
            <a:lvl4pPr marL="1600200" indent="-228600" eaLnBrk="0" hangingPunct="0">
              <a:defRPr sz="2400">
                <a:solidFill>
                  <a:schemeClr val="tx1"/>
                </a:solidFill>
                <a:latin typeface="Trebuchet MS" panose="020B0603020202020204" pitchFamily="34" charset="0"/>
                <a:ea typeface="ヒラギノ角ゴ Pro W3" pitchFamily="-96" charset="-128"/>
              </a:defRPr>
            </a:lvl4pPr>
            <a:lvl5pPr marL="2057400" indent="-228600" eaLnBrk="0" hangingPunct="0">
              <a:defRPr sz="2400">
                <a:solidFill>
                  <a:schemeClr val="tx1"/>
                </a:solidFill>
                <a:latin typeface="Trebuchet MS" panose="020B0603020202020204" pitchFamily="34" charset="0"/>
                <a:ea typeface="ヒラギノ角ゴ Pro W3" pitchFamily="-96" charset="-128"/>
              </a:defRPr>
            </a:lvl5pPr>
            <a:lvl6pPr marL="2514600" indent="-228600" defTabSz="457200" eaLnBrk="0" fontAlgn="base" hangingPunct="0">
              <a:spcBef>
                <a:spcPct val="0"/>
              </a:spcBef>
              <a:spcAft>
                <a:spcPct val="0"/>
              </a:spcAft>
              <a:defRPr sz="2400">
                <a:solidFill>
                  <a:schemeClr val="tx1"/>
                </a:solidFill>
                <a:latin typeface="Trebuchet MS" panose="020B0603020202020204" pitchFamily="34" charset="0"/>
                <a:ea typeface="ヒラギノ角ゴ Pro W3" pitchFamily="-96" charset="-128"/>
              </a:defRPr>
            </a:lvl6pPr>
            <a:lvl7pPr marL="2971800" indent="-228600" defTabSz="457200" eaLnBrk="0" fontAlgn="base" hangingPunct="0">
              <a:spcBef>
                <a:spcPct val="0"/>
              </a:spcBef>
              <a:spcAft>
                <a:spcPct val="0"/>
              </a:spcAft>
              <a:defRPr sz="2400">
                <a:solidFill>
                  <a:schemeClr val="tx1"/>
                </a:solidFill>
                <a:latin typeface="Trebuchet MS" panose="020B0603020202020204" pitchFamily="34" charset="0"/>
                <a:ea typeface="ヒラギノ角ゴ Pro W3" pitchFamily="-96" charset="-128"/>
              </a:defRPr>
            </a:lvl7pPr>
            <a:lvl8pPr marL="3429000" indent="-228600" defTabSz="457200" eaLnBrk="0" fontAlgn="base" hangingPunct="0">
              <a:spcBef>
                <a:spcPct val="0"/>
              </a:spcBef>
              <a:spcAft>
                <a:spcPct val="0"/>
              </a:spcAft>
              <a:defRPr sz="2400">
                <a:solidFill>
                  <a:schemeClr val="tx1"/>
                </a:solidFill>
                <a:latin typeface="Trebuchet MS" panose="020B0603020202020204" pitchFamily="34" charset="0"/>
                <a:ea typeface="ヒラギノ角ゴ Pro W3" pitchFamily="-96" charset="-128"/>
              </a:defRPr>
            </a:lvl8pPr>
            <a:lvl9pPr marL="3886200" indent="-228600" defTabSz="457200" eaLnBrk="0" fontAlgn="base" hangingPunct="0">
              <a:spcBef>
                <a:spcPct val="0"/>
              </a:spcBef>
              <a:spcAft>
                <a:spcPct val="0"/>
              </a:spcAft>
              <a:defRPr sz="2400">
                <a:solidFill>
                  <a:schemeClr val="tx1"/>
                </a:solidFill>
                <a:latin typeface="Trebuchet MS" panose="020B0603020202020204" pitchFamily="34" charset="0"/>
                <a:ea typeface="ヒラギノ角ゴ Pro W3" pitchFamily="-96" charset="-128"/>
              </a:defRPr>
            </a:lvl9pPr>
          </a:lstStyle>
          <a:p>
            <a:pPr eaLnBrk="1" hangingPunct="1"/>
            <a:fld id="{C77AE7D3-512D-450E-B469-44C1B95D9DBF}" type="datetime1">
              <a:rPr lang="nl-NL" altLang="nl-NL" sz="1200">
                <a:solidFill>
                  <a:srgbClr val="7F7F7F"/>
                </a:solidFill>
              </a:rPr>
              <a:pPr eaLnBrk="1" hangingPunct="1"/>
              <a:t>23-11-2016</a:t>
            </a:fld>
            <a:endParaRPr lang="en-US" altLang="nl-NL" sz="1200" dirty="0">
              <a:solidFill>
                <a:srgbClr val="7F7F7F"/>
              </a:solidFill>
            </a:endParaRPr>
          </a:p>
        </p:txBody>
      </p:sp>
      <p:sp>
        <p:nvSpPr>
          <p:cNvPr id="3" name="Tijdelijke aanduiding voor dianummer 2"/>
          <p:cNvSpPr>
            <a:spLocks noGrp="1"/>
          </p:cNvSpPr>
          <p:nvPr>
            <p:ph type="sldNum" sz="quarter" idx="12"/>
          </p:nvPr>
        </p:nvSpPr>
        <p:spPr/>
        <p:txBody>
          <a:bodyPr/>
          <a:lstStyle>
            <a:lvl1pPr eaLnBrk="0" hangingPunct="0">
              <a:defRPr sz="2400">
                <a:solidFill>
                  <a:schemeClr val="tx1"/>
                </a:solidFill>
                <a:latin typeface="Trebuchet MS" panose="020B0603020202020204" pitchFamily="34" charset="0"/>
                <a:ea typeface="ヒラギノ角ゴ Pro W3" pitchFamily="-96" charset="-128"/>
              </a:defRPr>
            </a:lvl1pPr>
            <a:lvl2pPr marL="742950" indent="-285750" eaLnBrk="0" hangingPunct="0">
              <a:defRPr sz="2400">
                <a:solidFill>
                  <a:schemeClr val="tx1"/>
                </a:solidFill>
                <a:latin typeface="Trebuchet MS" panose="020B0603020202020204" pitchFamily="34" charset="0"/>
                <a:ea typeface="ヒラギノ角ゴ Pro W3" pitchFamily="-96" charset="-128"/>
              </a:defRPr>
            </a:lvl2pPr>
            <a:lvl3pPr marL="1143000" indent="-228600" eaLnBrk="0" hangingPunct="0">
              <a:defRPr sz="2400">
                <a:solidFill>
                  <a:schemeClr val="tx1"/>
                </a:solidFill>
                <a:latin typeface="Trebuchet MS" panose="020B0603020202020204" pitchFamily="34" charset="0"/>
                <a:ea typeface="ヒラギノ角ゴ Pro W3" pitchFamily="-96" charset="-128"/>
              </a:defRPr>
            </a:lvl3pPr>
            <a:lvl4pPr marL="1600200" indent="-228600" eaLnBrk="0" hangingPunct="0">
              <a:defRPr sz="2400">
                <a:solidFill>
                  <a:schemeClr val="tx1"/>
                </a:solidFill>
                <a:latin typeface="Trebuchet MS" panose="020B0603020202020204" pitchFamily="34" charset="0"/>
                <a:ea typeface="ヒラギノ角ゴ Pro W3" pitchFamily="-96" charset="-128"/>
              </a:defRPr>
            </a:lvl4pPr>
            <a:lvl5pPr marL="2057400" indent="-228600" eaLnBrk="0" hangingPunct="0">
              <a:defRPr sz="2400">
                <a:solidFill>
                  <a:schemeClr val="tx1"/>
                </a:solidFill>
                <a:latin typeface="Trebuchet MS" panose="020B0603020202020204" pitchFamily="34" charset="0"/>
                <a:ea typeface="ヒラギノ角ゴ Pro W3" pitchFamily="-96" charset="-128"/>
              </a:defRPr>
            </a:lvl5pPr>
            <a:lvl6pPr marL="2514600" indent="-228600" defTabSz="457200" eaLnBrk="0" fontAlgn="base" hangingPunct="0">
              <a:spcBef>
                <a:spcPct val="0"/>
              </a:spcBef>
              <a:spcAft>
                <a:spcPct val="0"/>
              </a:spcAft>
              <a:defRPr sz="2400">
                <a:solidFill>
                  <a:schemeClr val="tx1"/>
                </a:solidFill>
                <a:latin typeface="Trebuchet MS" panose="020B0603020202020204" pitchFamily="34" charset="0"/>
                <a:ea typeface="ヒラギノ角ゴ Pro W3" pitchFamily="-96" charset="-128"/>
              </a:defRPr>
            </a:lvl6pPr>
            <a:lvl7pPr marL="2971800" indent="-228600" defTabSz="457200" eaLnBrk="0" fontAlgn="base" hangingPunct="0">
              <a:spcBef>
                <a:spcPct val="0"/>
              </a:spcBef>
              <a:spcAft>
                <a:spcPct val="0"/>
              </a:spcAft>
              <a:defRPr sz="2400">
                <a:solidFill>
                  <a:schemeClr val="tx1"/>
                </a:solidFill>
                <a:latin typeface="Trebuchet MS" panose="020B0603020202020204" pitchFamily="34" charset="0"/>
                <a:ea typeface="ヒラギノ角ゴ Pro W3" pitchFamily="-96" charset="-128"/>
              </a:defRPr>
            </a:lvl7pPr>
            <a:lvl8pPr marL="3429000" indent="-228600" defTabSz="457200" eaLnBrk="0" fontAlgn="base" hangingPunct="0">
              <a:spcBef>
                <a:spcPct val="0"/>
              </a:spcBef>
              <a:spcAft>
                <a:spcPct val="0"/>
              </a:spcAft>
              <a:defRPr sz="2400">
                <a:solidFill>
                  <a:schemeClr val="tx1"/>
                </a:solidFill>
                <a:latin typeface="Trebuchet MS" panose="020B0603020202020204" pitchFamily="34" charset="0"/>
                <a:ea typeface="ヒラギノ角ゴ Pro W3" pitchFamily="-96" charset="-128"/>
              </a:defRPr>
            </a:lvl8pPr>
            <a:lvl9pPr marL="3886200" indent="-228600" defTabSz="457200" eaLnBrk="0" fontAlgn="base" hangingPunct="0">
              <a:spcBef>
                <a:spcPct val="0"/>
              </a:spcBef>
              <a:spcAft>
                <a:spcPct val="0"/>
              </a:spcAft>
              <a:defRPr sz="2400">
                <a:solidFill>
                  <a:schemeClr val="tx1"/>
                </a:solidFill>
                <a:latin typeface="Trebuchet MS" panose="020B0603020202020204" pitchFamily="34" charset="0"/>
                <a:ea typeface="ヒラギノ角ゴ Pro W3" pitchFamily="-96" charset="-128"/>
              </a:defRPr>
            </a:lvl9pPr>
          </a:lstStyle>
          <a:p>
            <a:pPr eaLnBrk="1" hangingPunct="1"/>
            <a:fld id="{43E97E1F-A8F3-4FAB-9230-18B8EC8A9D3D}" type="slidenum">
              <a:rPr lang="en-US" altLang="nl-NL" sz="1200">
                <a:solidFill>
                  <a:srgbClr val="7F7F7F"/>
                </a:solidFill>
              </a:rPr>
              <a:pPr eaLnBrk="1" hangingPunct="1"/>
              <a:t>1</a:t>
            </a:fld>
            <a:endParaRPr lang="en-US" altLang="nl-NL" sz="1200" dirty="0">
              <a:solidFill>
                <a:srgbClr val="7F7F7F"/>
              </a:solidFill>
            </a:endParaRPr>
          </a:p>
        </p:txBody>
      </p:sp>
    </p:spTree>
    <p:extLst>
      <p:ext uri="{BB962C8B-B14F-4D97-AF65-F5344CB8AC3E}">
        <p14:creationId xmlns:p14="http://schemas.microsoft.com/office/powerpoint/2010/main" val="42906349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En dan? </a:t>
            </a:r>
            <a:br>
              <a:rPr lang="nl-NL" dirty="0"/>
            </a:br>
            <a:r>
              <a:rPr lang="nl-NL" dirty="0"/>
              <a:t>Wat is nog meer nodig voor communicatie met de achterban?</a:t>
            </a:r>
          </a:p>
        </p:txBody>
      </p:sp>
      <p:sp>
        <p:nvSpPr>
          <p:cNvPr id="3" name="Tijdelijke aanduiding voor inhoud 2"/>
          <p:cNvSpPr>
            <a:spLocks noGrp="1"/>
          </p:cNvSpPr>
          <p:nvPr>
            <p:ph idx="1"/>
          </p:nvPr>
        </p:nvSpPr>
        <p:spPr/>
        <p:txBody>
          <a:bodyPr/>
          <a:lstStyle/>
          <a:p>
            <a:pPr marL="0" indent="0">
              <a:buNone/>
            </a:pPr>
            <a:endParaRPr lang="nl-NL" dirty="0"/>
          </a:p>
          <a:p>
            <a:pPr marL="0" indent="0">
              <a:buNone/>
            </a:pPr>
            <a:r>
              <a:rPr lang="nl-NL" dirty="0"/>
              <a:t>Weten wie vanuit die achterban; cliënten/mantelzorger/vrijwilliger, mee wil werken aan het beantwoorden van vragen, deelname aan pilots, lid van de cliëntenraad wil zijn, of anderszins betrokken wil worden </a:t>
            </a:r>
          </a:p>
        </p:txBody>
      </p:sp>
      <p:sp>
        <p:nvSpPr>
          <p:cNvPr id="4" name="Tijdelijke aanduiding voor datum 3"/>
          <p:cNvSpPr>
            <a:spLocks noGrp="1"/>
          </p:cNvSpPr>
          <p:nvPr>
            <p:ph type="dt" sz="half" idx="11"/>
          </p:nvPr>
        </p:nvSpPr>
        <p:spPr/>
        <p:txBody>
          <a:bodyPr/>
          <a:lstStyle/>
          <a:p>
            <a:fld id="{C3F437EE-A3CA-4C61-9E82-28BDF03A3314}" type="datetime1">
              <a:rPr lang="nl-NL" altLang="nl-NL" smtClean="0"/>
              <a:pPr/>
              <a:t>23-11-2016</a:t>
            </a:fld>
            <a:endParaRPr lang="en-US" altLang="nl-NL" dirty="0"/>
          </a:p>
        </p:txBody>
      </p:sp>
      <p:sp>
        <p:nvSpPr>
          <p:cNvPr id="5" name="Tijdelijke aanduiding voor dianummer 4"/>
          <p:cNvSpPr>
            <a:spLocks noGrp="1"/>
          </p:cNvSpPr>
          <p:nvPr>
            <p:ph type="sldNum" sz="quarter" idx="12"/>
          </p:nvPr>
        </p:nvSpPr>
        <p:spPr/>
        <p:txBody>
          <a:bodyPr/>
          <a:lstStyle/>
          <a:p>
            <a:fld id="{3353C59F-9F22-46CF-A163-78D70D119B63}" type="slidenum">
              <a:rPr lang="en-US" altLang="nl-NL" smtClean="0"/>
              <a:pPr/>
              <a:t>10</a:t>
            </a:fld>
            <a:endParaRPr lang="en-US" altLang="nl-NL" dirty="0"/>
          </a:p>
        </p:txBody>
      </p:sp>
    </p:spTree>
    <p:extLst>
      <p:ext uri="{BB962C8B-B14F-4D97-AF65-F5344CB8AC3E}">
        <p14:creationId xmlns:p14="http://schemas.microsoft.com/office/powerpoint/2010/main" val="7793477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Wat kan de cliëntenraad zelf doen?</a:t>
            </a:r>
          </a:p>
        </p:txBody>
      </p:sp>
      <p:sp>
        <p:nvSpPr>
          <p:cNvPr id="3" name="Tijdelijke aanduiding voor inhoud 2"/>
          <p:cNvSpPr>
            <a:spLocks noGrp="1"/>
          </p:cNvSpPr>
          <p:nvPr>
            <p:ph idx="1"/>
          </p:nvPr>
        </p:nvSpPr>
        <p:spPr/>
        <p:txBody>
          <a:bodyPr>
            <a:normAutofit fontScale="92500"/>
          </a:bodyPr>
          <a:lstStyle/>
          <a:p>
            <a:r>
              <a:rPr lang="nl-NL" sz="3400" dirty="0" smtClean="0"/>
              <a:t>Huisbezoeken</a:t>
            </a:r>
            <a:endParaRPr lang="nl-NL" sz="3400" dirty="0"/>
          </a:p>
          <a:p>
            <a:r>
              <a:rPr lang="nl-NL" sz="3400" dirty="0"/>
              <a:t>Bezoeken aan lokale raden c.q. bewonersraden in </a:t>
            </a:r>
            <a:r>
              <a:rPr lang="nl-NL" sz="3400" dirty="0" smtClean="0"/>
              <a:t>zorglocaties</a:t>
            </a:r>
            <a:endParaRPr lang="nl-NL" sz="3400" dirty="0"/>
          </a:p>
          <a:p>
            <a:r>
              <a:rPr lang="nl-NL" sz="3400" dirty="0"/>
              <a:t>De lijst met contactpersonen actueel </a:t>
            </a:r>
            <a:r>
              <a:rPr lang="nl-NL" sz="3400" dirty="0" smtClean="0"/>
              <a:t>houden</a:t>
            </a:r>
            <a:endParaRPr lang="nl-NL" sz="3400" dirty="0"/>
          </a:p>
          <a:p>
            <a:r>
              <a:rPr lang="nl-NL" sz="3400" dirty="0"/>
              <a:t>Presentaties geven in de wijkteams, cliëntenpanels </a:t>
            </a:r>
            <a:r>
              <a:rPr lang="nl-NL" sz="3400" dirty="0" smtClean="0"/>
              <a:t>organiseren</a:t>
            </a:r>
            <a:endParaRPr lang="nl-NL" sz="3400" dirty="0"/>
          </a:p>
          <a:p>
            <a:r>
              <a:rPr lang="nl-NL" sz="3400" dirty="0"/>
              <a:t>Bijdragen aan interne </a:t>
            </a:r>
            <a:r>
              <a:rPr lang="nl-NL" sz="3400" dirty="0" smtClean="0"/>
              <a:t>opleiding/teamoverleg</a:t>
            </a:r>
            <a:endParaRPr lang="nl-NL" sz="3400" dirty="0"/>
          </a:p>
          <a:p>
            <a:r>
              <a:rPr lang="nl-NL" sz="3400" dirty="0"/>
              <a:t>Nieuwsbrieven </a:t>
            </a:r>
          </a:p>
          <a:p>
            <a:endParaRPr lang="nl-NL" dirty="0"/>
          </a:p>
        </p:txBody>
      </p:sp>
      <p:sp>
        <p:nvSpPr>
          <p:cNvPr id="4" name="Tijdelijke aanduiding voor datum 3"/>
          <p:cNvSpPr>
            <a:spLocks noGrp="1"/>
          </p:cNvSpPr>
          <p:nvPr>
            <p:ph type="dt" sz="half" idx="11"/>
          </p:nvPr>
        </p:nvSpPr>
        <p:spPr/>
        <p:txBody>
          <a:bodyPr/>
          <a:lstStyle/>
          <a:p>
            <a:fld id="{C3F437EE-A3CA-4C61-9E82-28BDF03A3314}" type="datetime1">
              <a:rPr lang="nl-NL" altLang="nl-NL" smtClean="0"/>
              <a:pPr/>
              <a:t>23-11-2016</a:t>
            </a:fld>
            <a:endParaRPr lang="en-US" altLang="nl-NL" dirty="0"/>
          </a:p>
        </p:txBody>
      </p:sp>
      <p:sp>
        <p:nvSpPr>
          <p:cNvPr id="5" name="Tijdelijke aanduiding voor dianummer 4"/>
          <p:cNvSpPr>
            <a:spLocks noGrp="1"/>
          </p:cNvSpPr>
          <p:nvPr>
            <p:ph type="sldNum" sz="quarter" idx="12"/>
          </p:nvPr>
        </p:nvSpPr>
        <p:spPr/>
        <p:txBody>
          <a:bodyPr/>
          <a:lstStyle/>
          <a:p>
            <a:fld id="{3353C59F-9F22-46CF-A163-78D70D119B63}" type="slidenum">
              <a:rPr lang="en-US" altLang="nl-NL" smtClean="0"/>
              <a:pPr/>
              <a:t>11</a:t>
            </a:fld>
            <a:endParaRPr lang="en-US" altLang="nl-NL" dirty="0"/>
          </a:p>
        </p:txBody>
      </p:sp>
    </p:spTree>
    <p:extLst>
      <p:ext uri="{BB962C8B-B14F-4D97-AF65-F5344CB8AC3E}">
        <p14:creationId xmlns:p14="http://schemas.microsoft.com/office/powerpoint/2010/main" val="22348446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Wat same</a:t>
            </a:r>
            <a:r>
              <a:rPr lang="nl-NL" baseline="0" dirty="0"/>
              <a:t>n met</a:t>
            </a:r>
            <a:r>
              <a:rPr lang="nl-NL" dirty="0"/>
              <a:t> de organisatie?</a:t>
            </a:r>
          </a:p>
        </p:txBody>
      </p:sp>
      <p:sp>
        <p:nvSpPr>
          <p:cNvPr id="3" name="Tijdelijke aanduiding voor inhoud 2"/>
          <p:cNvSpPr>
            <a:spLocks noGrp="1"/>
          </p:cNvSpPr>
          <p:nvPr>
            <p:ph idx="1"/>
          </p:nvPr>
        </p:nvSpPr>
        <p:spPr/>
        <p:txBody>
          <a:bodyPr>
            <a:normAutofit/>
          </a:bodyPr>
          <a:lstStyle/>
          <a:p>
            <a:r>
              <a:rPr lang="nl-NL" sz="2600" dirty="0"/>
              <a:t>Cliëntenraad geeft voorlichting aan de </a:t>
            </a:r>
            <a:r>
              <a:rPr lang="nl-NL" sz="2600" dirty="0" smtClean="0"/>
              <a:t>wijkteams</a:t>
            </a:r>
            <a:endParaRPr lang="nl-NL" sz="2600" dirty="0"/>
          </a:p>
          <a:p>
            <a:r>
              <a:rPr lang="nl-NL" sz="2600" dirty="0"/>
              <a:t>Cliëntenraad is aanwezig bij In Dialoog bijeenkomsten in de wijk </a:t>
            </a:r>
          </a:p>
          <a:p>
            <a:r>
              <a:rPr lang="nl-NL" sz="2600" dirty="0"/>
              <a:t>Nieuwsbrieven samenstellen waarbij ook de ontwikkelingen</a:t>
            </a:r>
            <a:r>
              <a:rPr lang="nl-NL" sz="2600" baseline="0" dirty="0"/>
              <a:t> van </a:t>
            </a:r>
            <a:r>
              <a:rPr lang="nl-NL" sz="2600" dirty="0"/>
              <a:t>Cordaan</a:t>
            </a:r>
            <a:r>
              <a:rPr lang="nl-NL" sz="2600" baseline="0" dirty="0"/>
              <a:t> Thuiszorg zelf genoemd worden</a:t>
            </a:r>
            <a:r>
              <a:rPr lang="nl-NL" sz="2600" dirty="0"/>
              <a:t> </a:t>
            </a:r>
          </a:p>
        </p:txBody>
      </p:sp>
      <p:sp>
        <p:nvSpPr>
          <p:cNvPr id="4" name="Tijdelijke aanduiding voor datum 3"/>
          <p:cNvSpPr>
            <a:spLocks noGrp="1"/>
          </p:cNvSpPr>
          <p:nvPr>
            <p:ph type="dt" sz="half" idx="11"/>
          </p:nvPr>
        </p:nvSpPr>
        <p:spPr/>
        <p:txBody>
          <a:bodyPr/>
          <a:lstStyle/>
          <a:p>
            <a:fld id="{C3F437EE-A3CA-4C61-9E82-28BDF03A3314}" type="datetime1">
              <a:rPr lang="nl-NL" altLang="nl-NL" smtClean="0"/>
              <a:pPr/>
              <a:t>23-11-2016</a:t>
            </a:fld>
            <a:endParaRPr lang="en-US" altLang="nl-NL" dirty="0"/>
          </a:p>
        </p:txBody>
      </p:sp>
      <p:sp>
        <p:nvSpPr>
          <p:cNvPr id="5" name="Tijdelijke aanduiding voor dianummer 4"/>
          <p:cNvSpPr>
            <a:spLocks noGrp="1"/>
          </p:cNvSpPr>
          <p:nvPr>
            <p:ph type="sldNum" sz="quarter" idx="12"/>
          </p:nvPr>
        </p:nvSpPr>
        <p:spPr/>
        <p:txBody>
          <a:bodyPr/>
          <a:lstStyle/>
          <a:p>
            <a:fld id="{3353C59F-9F22-46CF-A163-78D70D119B63}" type="slidenum">
              <a:rPr lang="en-US" altLang="nl-NL" smtClean="0"/>
              <a:pPr/>
              <a:t>12</a:t>
            </a:fld>
            <a:endParaRPr lang="en-US" altLang="nl-NL" dirty="0"/>
          </a:p>
        </p:txBody>
      </p:sp>
    </p:spTree>
    <p:extLst>
      <p:ext uri="{BB962C8B-B14F-4D97-AF65-F5344CB8AC3E}">
        <p14:creationId xmlns:p14="http://schemas.microsoft.com/office/powerpoint/2010/main" val="17263513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Andere mogelijkheden voor contact met de achterban </a:t>
            </a:r>
          </a:p>
        </p:txBody>
      </p:sp>
      <p:sp>
        <p:nvSpPr>
          <p:cNvPr id="3" name="Tijdelijke aanduiding voor inhoud 2"/>
          <p:cNvSpPr>
            <a:spLocks noGrp="1"/>
          </p:cNvSpPr>
          <p:nvPr>
            <p:ph idx="1"/>
          </p:nvPr>
        </p:nvSpPr>
        <p:spPr/>
        <p:txBody>
          <a:bodyPr/>
          <a:lstStyle/>
          <a:p>
            <a:r>
              <a:rPr lang="nl-NL" sz="2600" dirty="0"/>
              <a:t>Gebruik maken van Familienet </a:t>
            </a:r>
          </a:p>
          <a:p>
            <a:r>
              <a:rPr lang="nl-NL" sz="2600" dirty="0"/>
              <a:t>Bijdragen aan interne </a:t>
            </a:r>
            <a:r>
              <a:rPr lang="nl-NL" sz="2600" dirty="0" err="1"/>
              <a:t>Cordaan</a:t>
            </a:r>
            <a:r>
              <a:rPr lang="nl-NL" sz="2600" dirty="0"/>
              <a:t> </a:t>
            </a:r>
            <a:r>
              <a:rPr lang="nl-NL" sz="2600" dirty="0" smtClean="0"/>
              <a:t>nieuwsbrieven</a:t>
            </a:r>
            <a:endParaRPr lang="nl-NL" sz="2600" dirty="0"/>
          </a:p>
          <a:p>
            <a:r>
              <a:rPr lang="nl-NL" sz="2600" dirty="0"/>
              <a:t>Nieuwsflitsen</a:t>
            </a:r>
            <a:r>
              <a:rPr lang="nl-NL" sz="2600" baseline="0" dirty="0"/>
              <a:t> met berichten van de raad c.q. wijk bijeenkomsten met cliënten</a:t>
            </a:r>
            <a:endParaRPr lang="nl-NL" sz="2600" dirty="0"/>
          </a:p>
        </p:txBody>
      </p:sp>
      <p:sp>
        <p:nvSpPr>
          <p:cNvPr id="4" name="Tijdelijke aanduiding voor datum 3"/>
          <p:cNvSpPr>
            <a:spLocks noGrp="1"/>
          </p:cNvSpPr>
          <p:nvPr>
            <p:ph type="dt" sz="half" idx="11"/>
          </p:nvPr>
        </p:nvSpPr>
        <p:spPr/>
        <p:txBody>
          <a:bodyPr/>
          <a:lstStyle/>
          <a:p>
            <a:fld id="{C3F437EE-A3CA-4C61-9E82-28BDF03A3314}" type="datetime1">
              <a:rPr lang="nl-NL" altLang="nl-NL" smtClean="0"/>
              <a:pPr/>
              <a:t>23-11-2016</a:t>
            </a:fld>
            <a:endParaRPr lang="en-US" altLang="nl-NL" dirty="0"/>
          </a:p>
        </p:txBody>
      </p:sp>
      <p:sp>
        <p:nvSpPr>
          <p:cNvPr id="5" name="Tijdelijke aanduiding voor dianummer 4"/>
          <p:cNvSpPr>
            <a:spLocks noGrp="1"/>
          </p:cNvSpPr>
          <p:nvPr>
            <p:ph type="sldNum" sz="quarter" idx="12"/>
          </p:nvPr>
        </p:nvSpPr>
        <p:spPr/>
        <p:txBody>
          <a:bodyPr/>
          <a:lstStyle/>
          <a:p>
            <a:fld id="{3353C59F-9F22-46CF-A163-78D70D119B63}" type="slidenum">
              <a:rPr lang="en-US" altLang="nl-NL" smtClean="0"/>
              <a:pPr/>
              <a:t>13</a:t>
            </a:fld>
            <a:endParaRPr lang="en-US" altLang="nl-NL" dirty="0"/>
          </a:p>
        </p:txBody>
      </p:sp>
    </p:spTree>
    <p:extLst>
      <p:ext uri="{BB962C8B-B14F-4D97-AF65-F5344CB8AC3E}">
        <p14:creationId xmlns:p14="http://schemas.microsoft.com/office/powerpoint/2010/main" val="15776916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Multi media inzetten</a:t>
            </a:r>
          </a:p>
        </p:txBody>
      </p:sp>
      <p:sp>
        <p:nvSpPr>
          <p:cNvPr id="3" name="Tijdelijke aanduiding voor inhoud 2"/>
          <p:cNvSpPr>
            <a:spLocks noGrp="1"/>
          </p:cNvSpPr>
          <p:nvPr>
            <p:ph idx="1"/>
          </p:nvPr>
        </p:nvSpPr>
        <p:spPr/>
        <p:txBody>
          <a:bodyPr>
            <a:normAutofit/>
          </a:bodyPr>
          <a:lstStyle/>
          <a:p>
            <a:r>
              <a:rPr lang="nl-NL" sz="2600" dirty="0"/>
              <a:t>Website van de organisatie voor cliënten toegankelijk maken met informatie over de visie op  medezeggenschap en de vormen waarop dat mogelijk </a:t>
            </a:r>
            <a:r>
              <a:rPr lang="nl-NL" sz="2600" dirty="0" smtClean="0"/>
              <a:t>is</a:t>
            </a:r>
            <a:endParaRPr lang="nl-NL" sz="2600" dirty="0"/>
          </a:p>
          <a:p>
            <a:r>
              <a:rPr lang="nl-NL" sz="2600" dirty="0"/>
              <a:t>Film over werkwijze van de </a:t>
            </a:r>
            <a:r>
              <a:rPr lang="nl-NL" sz="2600" dirty="0" smtClean="0"/>
              <a:t>cliëntenraad</a:t>
            </a:r>
            <a:endParaRPr lang="nl-NL" sz="2600" dirty="0"/>
          </a:p>
          <a:p>
            <a:r>
              <a:rPr lang="nl-NL" sz="2600" dirty="0"/>
              <a:t>Eigen emailadres </a:t>
            </a:r>
          </a:p>
          <a:p>
            <a:r>
              <a:rPr lang="nl-NL" sz="2600" dirty="0"/>
              <a:t>Facebook, twitter, </a:t>
            </a:r>
            <a:r>
              <a:rPr lang="nl-NL" sz="2600" dirty="0" err="1"/>
              <a:t>watsappgroepen</a:t>
            </a:r>
            <a:r>
              <a:rPr lang="nl-NL" sz="2600" dirty="0"/>
              <a:t> e.a.</a:t>
            </a:r>
          </a:p>
          <a:p>
            <a:endParaRPr lang="nl-NL" dirty="0"/>
          </a:p>
        </p:txBody>
      </p:sp>
      <p:sp>
        <p:nvSpPr>
          <p:cNvPr id="4" name="Tijdelijke aanduiding voor datum 3"/>
          <p:cNvSpPr>
            <a:spLocks noGrp="1"/>
          </p:cNvSpPr>
          <p:nvPr>
            <p:ph type="dt" sz="half" idx="11"/>
          </p:nvPr>
        </p:nvSpPr>
        <p:spPr/>
        <p:txBody>
          <a:bodyPr/>
          <a:lstStyle/>
          <a:p>
            <a:fld id="{C3F437EE-A3CA-4C61-9E82-28BDF03A3314}" type="datetime1">
              <a:rPr lang="nl-NL" altLang="nl-NL" smtClean="0"/>
              <a:pPr/>
              <a:t>23-11-2016</a:t>
            </a:fld>
            <a:endParaRPr lang="en-US" altLang="nl-NL" dirty="0"/>
          </a:p>
        </p:txBody>
      </p:sp>
      <p:sp>
        <p:nvSpPr>
          <p:cNvPr id="5" name="Tijdelijke aanduiding voor dianummer 4"/>
          <p:cNvSpPr>
            <a:spLocks noGrp="1"/>
          </p:cNvSpPr>
          <p:nvPr>
            <p:ph type="sldNum" sz="quarter" idx="12"/>
          </p:nvPr>
        </p:nvSpPr>
        <p:spPr/>
        <p:txBody>
          <a:bodyPr/>
          <a:lstStyle/>
          <a:p>
            <a:fld id="{3353C59F-9F22-46CF-A163-78D70D119B63}" type="slidenum">
              <a:rPr lang="en-US" altLang="nl-NL" smtClean="0"/>
              <a:pPr/>
              <a:t>14</a:t>
            </a:fld>
            <a:endParaRPr lang="en-US" altLang="nl-NL" dirty="0"/>
          </a:p>
        </p:txBody>
      </p:sp>
    </p:spTree>
    <p:extLst>
      <p:ext uri="{BB962C8B-B14F-4D97-AF65-F5344CB8AC3E}">
        <p14:creationId xmlns:p14="http://schemas.microsoft.com/office/powerpoint/2010/main" val="34061389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Cliënttevredenheid zelf peilen?</a:t>
            </a:r>
          </a:p>
        </p:txBody>
      </p:sp>
      <p:sp>
        <p:nvSpPr>
          <p:cNvPr id="3" name="Tijdelijke aanduiding voor inhoud 2"/>
          <p:cNvSpPr>
            <a:spLocks noGrp="1"/>
          </p:cNvSpPr>
          <p:nvPr>
            <p:ph idx="1"/>
          </p:nvPr>
        </p:nvSpPr>
        <p:spPr/>
        <p:txBody>
          <a:bodyPr>
            <a:normAutofit/>
          </a:bodyPr>
          <a:lstStyle/>
          <a:p>
            <a:pPr marL="0" indent="0">
              <a:buNone/>
            </a:pPr>
            <a:r>
              <a:rPr lang="nl-NL" dirty="0"/>
              <a:t>Hoe ervaart de cliënt/mantelzorger de zorg, de zorgverlener, de organisatie?</a:t>
            </a:r>
          </a:p>
          <a:p>
            <a:endParaRPr lang="nl-NL" dirty="0"/>
          </a:p>
          <a:p>
            <a:pPr marL="0" indent="0">
              <a:buNone/>
            </a:pPr>
            <a:r>
              <a:rPr lang="nl-NL" dirty="0"/>
              <a:t>Welke mogelijkheden zijn haalbaar voor een raad?</a:t>
            </a:r>
          </a:p>
          <a:p>
            <a:endParaRPr lang="nl-NL" dirty="0"/>
          </a:p>
          <a:p>
            <a:pPr marL="0" indent="0">
              <a:buNone/>
            </a:pPr>
            <a:r>
              <a:rPr lang="nl-NL" dirty="0"/>
              <a:t>Hoe sluit een dergelijke peiling aan bij bv de In Dialoog bijeenkomsten of CQ-meting?</a:t>
            </a:r>
          </a:p>
          <a:p>
            <a:endParaRPr lang="nl-NL" sz="1400" dirty="0"/>
          </a:p>
        </p:txBody>
      </p:sp>
      <p:sp>
        <p:nvSpPr>
          <p:cNvPr id="4" name="Tijdelijke aanduiding voor datum 3"/>
          <p:cNvSpPr>
            <a:spLocks noGrp="1"/>
          </p:cNvSpPr>
          <p:nvPr>
            <p:ph type="dt" sz="half" idx="11"/>
          </p:nvPr>
        </p:nvSpPr>
        <p:spPr/>
        <p:txBody>
          <a:bodyPr/>
          <a:lstStyle/>
          <a:p>
            <a:fld id="{C3F437EE-A3CA-4C61-9E82-28BDF03A3314}" type="datetime1">
              <a:rPr lang="nl-NL" altLang="nl-NL" smtClean="0"/>
              <a:pPr/>
              <a:t>23-11-2016</a:t>
            </a:fld>
            <a:endParaRPr lang="en-US" altLang="nl-NL" dirty="0"/>
          </a:p>
        </p:txBody>
      </p:sp>
      <p:sp>
        <p:nvSpPr>
          <p:cNvPr id="5" name="Tijdelijke aanduiding voor dianummer 4"/>
          <p:cNvSpPr>
            <a:spLocks noGrp="1"/>
          </p:cNvSpPr>
          <p:nvPr>
            <p:ph type="sldNum" sz="quarter" idx="12"/>
          </p:nvPr>
        </p:nvSpPr>
        <p:spPr/>
        <p:txBody>
          <a:bodyPr/>
          <a:lstStyle/>
          <a:p>
            <a:fld id="{3353C59F-9F22-46CF-A163-78D70D119B63}" type="slidenum">
              <a:rPr lang="en-US" altLang="nl-NL" smtClean="0"/>
              <a:pPr/>
              <a:t>15</a:t>
            </a:fld>
            <a:endParaRPr lang="en-US" altLang="nl-NL" dirty="0"/>
          </a:p>
        </p:txBody>
      </p:sp>
    </p:spTree>
    <p:extLst>
      <p:ext uri="{BB962C8B-B14F-4D97-AF65-F5344CB8AC3E}">
        <p14:creationId xmlns:p14="http://schemas.microsoft.com/office/powerpoint/2010/main" val="29002829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Voorwaarden voor optimale contacten met de achterban</a:t>
            </a:r>
          </a:p>
        </p:txBody>
      </p:sp>
      <p:sp>
        <p:nvSpPr>
          <p:cNvPr id="3" name="Tijdelijke aanduiding voor inhoud 2"/>
          <p:cNvSpPr>
            <a:spLocks noGrp="1"/>
          </p:cNvSpPr>
          <p:nvPr>
            <p:ph idx="1"/>
          </p:nvPr>
        </p:nvSpPr>
        <p:spPr/>
        <p:txBody>
          <a:bodyPr>
            <a:normAutofit fontScale="92500" lnSpcReduction="10000"/>
          </a:bodyPr>
          <a:lstStyle/>
          <a:p>
            <a:r>
              <a:rPr lang="nl-NL" dirty="0"/>
              <a:t>Onafhankelijke ondersteuning </a:t>
            </a:r>
          </a:p>
          <a:p>
            <a:r>
              <a:rPr lang="nl-NL" dirty="0"/>
              <a:t>Goede </a:t>
            </a:r>
            <a:r>
              <a:rPr lang="nl-NL" dirty="0" smtClean="0"/>
              <a:t>samenwerking</a:t>
            </a:r>
            <a:endParaRPr lang="nl-NL" dirty="0"/>
          </a:p>
          <a:p>
            <a:r>
              <a:rPr lang="nl-NL" dirty="0"/>
              <a:t>Samen optrekken bij het informeren c.q. betrekken van </a:t>
            </a:r>
            <a:r>
              <a:rPr lang="nl-NL" dirty="0" smtClean="0"/>
              <a:t>cliënten</a:t>
            </a:r>
            <a:endParaRPr lang="nl-NL" dirty="0"/>
          </a:p>
          <a:p>
            <a:r>
              <a:rPr lang="nl-NL" dirty="0" smtClean="0"/>
              <a:t>Budget</a:t>
            </a:r>
          </a:p>
          <a:p>
            <a:pPr marL="0" indent="0">
              <a:buNone/>
            </a:pPr>
            <a:endParaRPr lang="nl-NL" dirty="0"/>
          </a:p>
          <a:p>
            <a:pPr marL="0" indent="0">
              <a:buNone/>
            </a:pPr>
            <a:r>
              <a:rPr lang="nl-NL" dirty="0"/>
              <a:t>Doelgroep: niet </a:t>
            </a:r>
            <a:r>
              <a:rPr lang="nl-NL" baseline="0" dirty="0"/>
              <a:t>de cliënten zelf, maar ook de mantelzorger, vrijwilliger en overige familie bv kleinkinderen, buren, e.a.</a:t>
            </a:r>
            <a:endParaRPr lang="nl-NL" dirty="0"/>
          </a:p>
          <a:p>
            <a:pPr marL="0" indent="0">
              <a:buNone/>
            </a:pPr>
            <a:endParaRPr lang="nl-NL" dirty="0"/>
          </a:p>
        </p:txBody>
      </p:sp>
      <p:sp>
        <p:nvSpPr>
          <p:cNvPr id="4" name="Tijdelijke aanduiding voor datum 3"/>
          <p:cNvSpPr>
            <a:spLocks noGrp="1"/>
          </p:cNvSpPr>
          <p:nvPr>
            <p:ph type="dt" sz="half" idx="11"/>
          </p:nvPr>
        </p:nvSpPr>
        <p:spPr/>
        <p:txBody>
          <a:bodyPr/>
          <a:lstStyle/>
          <a:p>
            <a:fld id="{C3F437EE-A3CA-4C61-9E82-28BDF03A3314}" type="datetime1">
              <a:rPr lang="nl-NL" altLang="nl-NL" smtClean="0"/>
              <a:pPr/>
              <a:t>23-11-2016</a:t>
            </a:fld>
            <a:endParaRPr lang="en-US" altLang="nl-NL" dirty="0"/>
          </a:p>
        </p:txBody>
      </p:sp>
      <p:sp>
        <p:nvSpPr>
          <p:cNvPr id="5" name="Tijdelijke aanduiding voor dianummer 4"/>
          <p:cNvSpPr>
            <a:spLocks noGrp="1"/>
          </p:cNvSpPr>
          <p:nvPr>
            <p:ph type="sldNum" sz="quarter" idx="12"/>
          </p:nvPr>
        </p:nvSpPr>
        <p:spPr/>
        <p:txBody>
          <a:bodyPr/>
          <a:lstStyle/>
          <a:p>
            <a:fld id="{3353C59F-9F22-46CF-A163-78D70D119B63}" type="slidenum">
              <a:rPr lang="en-US" altLang="nl-NL" smtClean="0"/>
              <a:pPr/>
              <a:t>16</a:t>
            </a:fld>
            <a:endParaRPr lang="en-US" altLang="nl-NL" dirty="0"/>
          </a:p>
        </p:txBody>
      </p:sp>
    </p:spTree>
    <p:extLst>
      <p:ext uri="{BB962C8B-B14F-4D97-AF65-F5344CB8AC3E}">
        <p14:creationId xmlns:p14="http://schemas.microsoft.com/office/powerpoint/2010/main" val="9910963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Medezeggenschap rondom thema's</a:t>
            </a:r>
          </a:p>
        </p:txBody>
      </p:sp>
      <p:sp>
        <p:nvSpPr>
          <p:cNvPr id="3" name="Tijdelijke aanduiding voor inhoud 2"/>
          <p:cNvSpPr>
            <a:spLocks noGrp="1"/>
          </p:cNvSpPr>
          <p:nvPr>
            <p:ph idx="1"/>
          </p:nvPr>
        </p:nvSpPr>
        <p:spPr/>
        <p:txBody>
          <a:bodyPr/>
          <a:lstStyle/>
          <a:p>
            <a:pPr marL="0" indent="0">
              <a:buNone/>
            </a:pPr>
            <a:r>
              <a:rPr lang="nl-NL" dirty="0"/>
              <a:t>Vormen van medezeggenschap op micro- </a:t>
            </a:r>
            <a:r>
              <a:rPr lang="nl-NL" dirty="0" err="1"/>
              <a:t>meso</a:t>
            </a:r>
            <a:r>
              <a:rPr lang="nl-NL" dirty="0"/>
              <a:t>- en macroniveau aanpassen aan nieuwe ontwikkelingen? </a:t>
            </a:r>
          </a:p>
          <a:p>
            <a:pPr marL="0" indent="0">
              <a:buNone/>
            </a:pPr>
            <a:endParaRPr lang="nl-NL" dirty="0"/>
          </a:p>
          <a:p>
            <a:r>
              <a:rPr lang="nl-NL" dirty="0"/>
              <a:t>Nieuwe media</a:t>
            </a:r>
          </a:p>
          <a:p>
            <a:endParaRPr lang="nl-NL" dirty="0"/>
          </a:p>
          <a:p>
            <a:r>
              <a:rPr lang="nl-NL" dirty="0"/>
              <a:t>Diversiteit</a:t>
            </a:r>
          </a:p>
          <a:p>
            <a:endParaRPr lang="nl-NL" dirty="0"/>
          </a:p>
          <a:p>
            <a:endParaRPr lang="nl-NL" dirty="0"/>
          </a:p>
          <a:p>
            <a:endParaRPr lang="nl-NL" dirty="0"/>
          </a:p>
        </p:txBody>
      </p:sp>
      <p:sp>
        <p:nvSpPr>
          <p:cNvPr id="4" name="Tijdelijke aanduiding voor datum 3"/>
          <p:cNvSpPr>
            <a:spLocks noGrp="1"/>
          </p:cNvSpPr>
          <p:nvPr>
            <p:ph type="dt" sz="half" idx="11"/>
          </p:nvPr>
        </p:nvSpPr>
        <p:spPr/>
        <p:txBody>
          <a:bodyPr/>
          <a:lstStyle/>
          <a:p>
            <a:fld id="{C3F437EE-A3CA-4C61-9E82-28BDF03A3314}" type="datetime1">
              <a:rPr lang="nl-NL" altLang="nl-NL" smtClean="0"/>
              <a:pPr/>
              <a:t>23-11-2016</a:t>
            </a:fld>
            <a:endParaRPr lang="en-US" altLang="nl-NL" dirty="0"/>
          </a:p>
        </p:txBody>
      </p:sp>
      <p:sp>
        <p:nvSpPr>
          <p:cNvPr id="5" name="Tijdelijke aanduiding voor dianummer 4"/>
          <p:cNvSpPr>
            <a:spLocks noGrp="1"/>
          </p:cNvSpPr>
          <p:nvPr>
            <p:ph type="sldNum" sz="quarter" idx="12"/>
          </p:nvPr>
        </p:nvSpPr>
        <p:spPr/>
        <p:txBody>
          <a:bodyPr/>
          <a:lstStyle/>
          <a:p>
            <a:fld id="{3353C59F-9F22-46CF-A163-78D70D119B63}" type="slidenum">
              <a:rPr lang="en-US" altLang="nl-NL" smtClean="0"/>
              <a:pPr/>
              <a:t>17</a:t>
            </a:fld>
            <a:endParaRPr lang="en-US" altLang="nl-NL" dirty="0"/>
          </a:p>
        </p:txBody>
      </p:sp>
    </p:spTree>
    <p:extLst>
      <p:ext uri="{BB962C8B-B14F-4D97-AF65-F5344CB8AC3E}">
        <p14:creationId xmlns:p14="http://schemas.microsoft.com/office/powerpoint/2010/main" val="12336242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Afsluiting </a:t>
            </a:r>
            <a:br>
              <a:rPr lang="nl-NL" dirty="0"/>
            </a:br>
            <a:r>
              <a:rPr lang="nl-NL" dirty="0"/>
              <a:t>Medezeggenschap, eigen regie op de zorg van cliënten hangt van vele factoren af</a:t>
            </a:r>
            <a:br>
              <a:rPr lang="nl-NL" dirty="0"/>
            </a:br>
            <a:endParaRPr lang="nl-NL" dirty="0"/>
          </a:p>
        </p:txBody>
      </p:sp>
      <p:sp>
        <p:nvSpPr>
          <p:cNvPr id="3" name="Tijdelijke aanduiding voor inhoud 2"/>
          <p:cNvSpPr>
            <a:spLocks noGrp="1"/>
          </p:cNvSpPr>
          <p:nvPr>
            <p:ph idx="1"/>
          </p:nvPr>
        </p:nvSpPr>
        <p:spPr/>
        <p:txBody>
          <a:bodyPr>
            <a:normAutofit fontScale="92500" lnSpcReduction="10000"/>
          </a:bodyPr>
          <a:lstStyle/>
          <a:p>
            <a:pPr marL="0" indent="0">
              <a:buNone/>
            </a:pPr>
            <a:r>
              <a:rPr lang="nl-NL" dirty="0"/>
              <a:t>Van hem/haar zelf en de mate waarin hij/zij voor zichzelf op kan (laten) komen</a:t>
            </a:r>
          </a:p>
          <a:p>
            <a:pPr marL="0" indent="0">
              <a:buNone/>
            </a:pPr>
            <a:endParaRPr lang="nl-NL" dirty="0"/>
          </a:p>
          <a:p>
            <a:pPr marL="0" indent="0">
              <a:buNone/>
            </a:pPr>
            <a:r>
              <a:rPr lang="nl-NL" dirty="0"/>
              <a:t>Van goed georganiseerde medezeggenschapsvormen, dichtbij en laagdrempelig, goed ondersteunt</a:t>
            </a:r>
          </a:p>
          <a:p>
            <a:endParaRPr lang="nl-NL" dirty="0"/>
          </a:p>
          <a:p>
            <a:pPr marL="0" indent="0">
              <a:buNone/>
            </a:pPr>
            <a:r>
              <a:rPr lang="nl-NL" dirty="0"/>
              <a:t>Basale mogelijkheden om als cliëntenraad contact te maken via NAW gegevens</a:t>
            </a:r>
          </a:p>
          <a:p>
            <a:endParaRPr lang="nl-NL" dirty="0"/>
          </a:p>
        </p:txBody>
      </p:sp>
      <p:sp>
        <p:nvSpPr>
          <p:cNvPr id="4" name="Tijdelijke aanduiding voor datum 3"/>
          <p:cNvSpPr>
            <a:spLocks noGrp="1"/>
          </p:cNvSpPr>
          <p:nvPr>
            <p:ph type="dt" sz="half" idx="11"/>
          </p:nvPr>
        </p:nvSpPr>
        <p:spPr/>
        <p:txBody>
          <a:bodyPr/>
          <a:lstStyle/>
          <a:p>
            <a:fld id="{C3F437EE-A3CA-4C61-9E82-28BDF03A3314}" type="datetime1">
              <a:rPr lang="nl-NL" altLang="nl-NL" smtClean="0"/>
              <a:pPr/>
              <a:t>23-11-2016</a:t>
            </a:fld>
            <a:endParaRPr lang="en-US" altLang="nl-NL" dirty="0"/>
          </a:p>
        </p:txBody>
      </p:sp>
      <p:sp>
        <p:nvSpPr>
          <p:cNvPr id="5" name="Tijdelijke aanduiding voor dianummer 4"/>
          <p:cNvSpPr>
            <a:spLocks noGrp="1"/>
          </p:cNvSpPr>
          <p:nvPr>
            <p:ph type="sldNum" sz="quarter" idx="12"/>
          </p:nvPr>
        </p:nvSpPr>
        <p:spPr/>
        <p:txBody>
          <a:bodyPr/>
          <a:lstStyle/>
          <a:p>
            <a:fld id="{3353C59F-9F22-46CF-A163-78D70D119B63}" type="slidenum">
              <a:rPr lang="en-US" altLang="nl-NL" smtClean="0"/>
              <a:pPr/>
              <a:t>18</a:t>
            </a:fld>
            <a:endParaRPr lang="en-US" altLang="nl-NL" dirty="0"/>
          </a:p>
        </p:txBody>
      </p:sp>
    </p:spTree>
    <p:extLst>
      <p:ext uri="{BB962C8B-B14F-4D97-AF65-F5344CB8AC3E}">
        <p14:creationId xmlns:p14="http://schemas.microsoft.com/office/powerpoint/2010/main" val="20717046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Vragen? </a:t>
            </a:r>
          </a:p>
        </p:txBody>
      </p:sp>
      <p:sp>
        <p:nvSpPr>
          <p:cNvPr id="3" name="Tijdelijke aanduiding voor inhoud 2"/>
          <p:cNvSpPr>
            <a:spLocks noGrp="1"/>
          </p:cNvSpPr>
          <p:nvPr>
            <p:ph idx="1"/>
          </p:nvPr>
        </p:nvSpPr>
        <p:spPr/>
        <p:txBody>
          <a:bodyPr>
            <a:normAutofit fontScale="92500" lnSpcReduction="10000"/>
          </a:bodyPr>
          <a:lstStyle/>
          <a:p>
            <a:pPr marL="0" indent="0">
              <a:buNone/>
            </a:pPr>
            <a:r>
              <a:rPr lang="nl-NL" dirty="0"/>
              <a:t>Dank voor uw aandacht</a:t>
            </a:r>
          </a:p>
          <a:p>
            <a:pPr marL="0" indent="0">
              <a:buNone/>
            </a:pPr>
            <a:endParaRPr lang="nl-NL" dirty="0"/>
          </a:p>
          <a:p>
            <a:pPr marL="0" indent="0">
              <a:buNone/>
            </a:pPr>
            <a:r>
              <a:rPr lang="nl-NL" dirty="0"/>
              <a:t>Veel succes in uw eigen raden</a:t>
            </a:r>
          </a:p>
          <a:p>
            <a:pPr marL="0" indent="0">
              <a:buNone/>
            </a:pPr>
            <a:endParaRPr lang="nl-NL" dirty="0"/>
          </a:p>
          <a:p>
            <a:pPr marL="0" indent="0">
              <a:buNone/>
            </a:pPr>
            <a:r>
              <a:rPr lang="nl-NL" dirty="0"/>
              <a:t>Vervolg via de discussiegroepen deze middag</a:t>
            </a:r>
          </a:p>
          <a:p>
            <a:pPr marL="0" indent="0">
              <a:buNone/>
            </a:pPr>
            <a:endParaRPr lang="nl-NL" dirty="0"/>
          </a:p>
          <a:p>
            <a:pPr marL="0" indent="0">
              <a:buNone/>
            </a:pPr>
            <a:endParaRPr lang="nl-NL" dirty="0"/>
          </a:p>
          <a:p>
            <a:pPr marL="0" indent="0">
              <a:buNone/>
            </a:pPr>
            <a:endParaRPr lang="nl-NL" dirty="0"/>
          </a:p>
          <a:p>
            <a:pPr marL="0" indent="0">
              <a:buNone/>
            </a:pPr>
            <a:r>
              <a:rPr lang="nl-NL" sz="1400" dirty="0"/>
              <a:t>Amsterdam, 21.11.2016</a:t>
            </a:r>
          </a:p>
        </p:txBody>
      </p:sp>
      <p:sp>
        <p:nvSpPr>
          <p:cNvPr id="4" name="Tijdelijke aanduiding voor datum 3"/>
          <p:cNvSpPr>
            <a:spLocks noGrp="1"/>
          </p:cNvSpPr>
          <p:nvPr>
            <p:ph type="dt" sz="half" idx="11"/>
          </p:nvPr>
        </p:nvSpPr>
        <p:spPr/>
        <p:txBody>
          <a:bodyPr/>
          <a:lstStyle/>
          <a:p>
            <a:fld id="{C3F437EE-A3CA-4C61-9E82-28BDF03A3314}" type="datetime1">
              <a:rPr lang="nl-NL" altLang="nl-NL" smtClean="0"/>
              <a:pPr/>
              <a:t>23-11-2016</a:t>
            </a:fld>
            <a:endParaRPr lang="en-US" altLang="nl-NL" dirty="0"/>
          </a:p>
        </p:txBody>
      </p:sp>
      <p:sp>
        <p:nvSpPr>
          <p:cNvPr id="5" name="Tijdelijke aanduiding voor dianummer 4"/>
          <p:cNvSpPr>
            <a:spLocks noGrp="1"/>
          </p:cNvSpPr>
          <p:nvPr>
            <p:ph type="sldNum" sz="quarter" idx="12"/>
          </p:nvPr>
        </p:nvSpPr>
        <p:spPr/>
        <p:txBody>
          <a:bodyPr/>
          <a:lstStyle/>
          <a:p>
            <a:fld id="{3353C59F-9F22-46CF-A163-78D70D119B63}" type="slidenum">
              <a:rPr lang="en-US" altLang="nl-NL" smtClean="0"/>
              <a:pPr/>
              <a:t>19</a:t>
            </a:fld>
            <a:endParaRPr lang="en-US" altLang="nl-NL" dirty="0"/>
          </a:p>
        </p:txBody>
      </p:sp>
    </p:spTree>
    <p:extLst>
      <p:ext uri="{BB962C8B-B14F-4D97-AF65-F5344CB8AC3E}">
        <p14:creationId xmlns:p14="http://schemas.microsoft.com/office/powerpoint/2010/main" val="14995057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nl-NL" dirty="0"/>
              <a:t>Cliëntmedezeggenschap</a:t>
            </a:r>
            <a:br>
              <a:rPr lang="nl-NL" dirty="0"/>
            </a:br>
            <a:r>
              <a:rPr lang="nl-NL" dirty="0"/>
              <a:t> </a:t>
            </a:r>
            <a:br>
              <a:rPr lang="nl-NL" dirty="0"/>
            </a:br>
            <a:r>
              <a:rPr lang="nl-NL" dirty="0"/>
              <a:t>Eigen regie hebben op de zorg- en dienstverlening!</a:t>
            </a:r>
            <a:br>
              <a:rPr lang="nl-NL" dirty="0"/>
            </a:br>
            <a:r>
              <a:rPr lang="nl-NL" dirty="0"/>
              <a:t/>
            </a:r>
            <a:br>
              <a:rPr lang="nl-NL" dirty="0"/>
            </a:br>
            <a:r>
              <a:rPr lang="nl-NL" dirty="0"/>
              <a:t>Communicatie met de achterban!</a:t>
            </a:r>
          </a:p>
        </p:txBody>
      </p:sp>
      <p:sp>
        <p:nvSpPr>
          <p:cNvPr id="3" name="Ondertitel 2"/>
          <p:cNvSpPr>
            <a:spLocks noGrp="1"/>
          </p:cNvSpPr>
          <p:nvPr>
            <p:ph type="subTitle" idx="1"/>
          </p:nvPr>
        </p:nvSpPr>
        <p:spPr>
          <a:xfrm>
            <a:off x="923851" y="2880000"/>
            <a:ext cx="7829625" cy="1834650"/>
          </a:xfrm>
        </p:spPr>
        <p:txBody>
          <a:bodyPr>
            <a:normAutofit fontScale="40000" lnSpcReduction="20000"/>
          </a:bodyPr>
          <a:lstStyle/>
          <a:p>
            <a:endParaRPr lang="nl-NL" dirty="0"/>
          </a:p>
          <a:p>
            <a:endParaRPr lang="nl-NL" dirty="0"/>
          </a:p>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lang="nl-NL" dirty="0"/>
          </a:p>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r>
              <a:rPr lang="nl-NL" dirty="0"/>
              <a:t>Hoe te organiseren?</a:t>
            </a:r>
          </a:p>
          <a:p>
            <a:endParaRPr lang="nl-NL" dirty="0"/>
          </a:p>
          <a:p>
            <a:r>
              <a:rPr lang="nl-NL" dirty="0"/>
              <a:t>Joke Spaan, voorzitter cliëntenraad Cordaan Thuiszorg</a:t>
            </a:r>
          </a:p>
          <a:p>
            <a:r>
              <a:rPr lang="nl-NL" dirty="0"/>
              <a:t>																	</a:t>
            </a:r>
          </a:p>
        </p:txBody>
      </p:sp>
      <p:sp>
        <p:nvSpPr>
          <p:cNvPr id="4" name="Tijdelijke aanduiding voor datum 3"/>
          <p:cNvSpPr>
            <a:spLocks noGrp="1"/>
          </p:cNvSpPr>
          <p:nvPr>
            <p:ph type="dt" sz="half" idx="10"/>
          </p:nvPr>
        </p:nvSpPr>
        <p:spPr/>
        <p:txBody>
          <a:bodyPr/>
          <a:lstStyle/>
          <a:p>
            <a:fld id="{78352CD5-E853-4D5A-B05E-379D87828F8C}" type="datetime1">
              <a:rPr lang="nl-NL" altLang="nl-NL" smtClean="0"/>
              <a:pPr/>
              <a:t>23-11-2016</a:t>
            </a:fld>
            <a:endParaRPr lang="en-US" altLang="nl-NL" dirty="0"/>
          </a:p>
        </p:txBody>
      </p:sp>
      <p:sp>
        <p:nvSpPr>
          <p:cNvPr id="5" name="Tijdelijke aanduiding voor dianummer 4"/>
          <p:cNvSpPr>
            <a:spLocks noGrp="1"/>
          </p:cNvSpPr>
          <p:nvPr>
            <p:ph type="sldNum" sz="quarter" idx="12"/>
          </p:nvPr>
        </p:nvSpPr>
        <p:spPr/>
        <p:txBody>
          <a:bodyPr/>
          <a:lstStyle/>
          <a:p>
            <a:fld id="{089EAE8A-AB83-4AB8-A46B-4CC2A655D962}" type="slidenum">
              <a:rPr lang="en-US" altLang="nl-NL" smtClean="0"/>
              <a:pPr/>
              <a:t>2</a:t>
            </a:fld>
            <a:endParaRPr lang="en-US" altLang="nl-NL" dirty="0"/>
          </a:p>
        </p:txBody>
      </p:sp>
    </p:spTree>
    <p:extLst>
      <p:ext uri="{BB962C8B-B14F-4D97-AF65-F5344CB8AC3E}">
        <p14:creationId xmlns:p14="http://schemas.microsoft.com/office/powerpoint/2010/main" val="2711173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De cliëntmedezeggenschap goed organiseren</a:t>
            </a:r>
          </a:p>
        </p:txBody>
      </p:sp>
      <p:sp>
        <p:nvSpPr>
          <p:cNvPr id="3" name="Tijdelijke aanduiding voor inhoud 2"/>
          <p:cNvSpPr>
            <a:spLocks noGrp="1"/>
          </p:cNvSpPr>
          <p:nvPr>
            <p:ph idx="1"/>
          </p:nvPr>
        </p:nvSpPr>
        <p:spPr/>
        <p:txBody>
          <a:bodyPr>
            <a:normAutofit/>
          </a:bodyPr>
          <a:lstStyle/>
          <a:p>
            <a:r>
              <a:rPr lang="nl-NL" dirty="0"/>
              <a:t>Goed georganiseerde medezeggenschap als belangrijke factor voor contact met de achterban</a:t>
            </a:r>
          </a:p>
          <a:p>
            <a:r>
              <a:rPr lang="nl-NL" dirty="0"/>
              <a:t>Zo dicht mogelijk bij de cliënt/mantelzorger en de directe zorgverleners (microniveau)</a:t>
            </a:r>
          </a:p>
          <a:p>
            <a:r>
              <a:rPr lang="nl-NL" dirty="0"/>
              <a:t>Wijk- of locatie gebonden georganiseerd (mesoniveau)</a:t>
            </a:r>
          </a:p>
          <a:p>
            <a:r>
              <a:rPr lang="nl-NL" dirty="0"/>
              <a:t>Centrale </a:t>
            </a:r>
            <a:r>
              <a:rPr lang="nl-NL" dirty="0" err="1"/>
              <a:t>clientenraad</a:t>
            </a:r>
            <a:endParaRPr lang="nl-NL" dirty="0"/>
          </a:p>
          <a:p>
            <a:endParaRPr lang="nl-NL" dirty="0"/>
          </a:p>
        </p:txBody>
      </p:sp>
      <p:sp>
        <p:nvSpPr>
          <p:cNvPr id="4" name="Tijdelijke aanduiding voor datum 3"/>
          <p:cNvSpPr>
            <a:spLocks noGrp="1"/>
          </p:cNvSpPr>
          <p:nvPr>
            <p:ph type="dt" sz="half" idx="11"/>
          </p:nvPr>
        </p:nvSpPr>
        <p:spPr/>
        <p:txBody>
          <a:bodyPr/>
          <a:lstStyle/>
          <a:p>
            <a:fld id="{C3F437EE-A3CA-4C61-9E82-28BDF03A3314}" type="datetime1">
              <a:rPr lang="nl-NL" altLang="nl-NL" smtClean="0"/>
              <a:pPr/>
              <a:t>23-11-2016</a:t>
            </a:fld>
            <a:endParaRPr lang="en-US" altLang="nl-NL" dirty="0"/>
          </a:p>
        </p:txBody>
      </p:sp>
      <p:sp>
        <p:nvSpPr>
          <p:cNvPr id="5" name="Tijdelijke aanduiding voor dianummer 4"/>
          <p:cNvSpPr>
            <a:spLocks noGrp="1"/>
          </p:cNvSpPr>
          <p:nvPr>
            <p:ph type="sldNum" sz="quarter" idx="12"/>
          </p:nvPr>
        </p:nvSpPr>
        <p:spPr/>
        <p:txBody>
          <a:bodyPr/>
          <a:lstStyle/>
          <a:p>
            <a:fld id="{3353C59F-9F22-46CF-A163-78D70D119B63}" type="slidenum">
              <a:rPr lang="en-US" altLang="nl-NL" smtClean="0"/>
              <a:pPr/>
              <a:t>3</a:t>
            </a:fld>
            <a:endParaRPr lang="en-US" altLang="nl-NL" dirty="0"/>
          </a:p>
        </p:txBody>
      </p:sp>
    </p:spTree>
    <p:extLst>
      <p:ext uri="{BB962C8B-B14F-4D97-AF65-F5344CB8AC3E}">
        <p14:creationId xmlns:p14="http://schemas.microsoft.com/office/powerpoint/2010/main" val="17370996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Hoe haalbaar?</a:t>
            </a:r>
          </a:p>
        </p:txBody>
      </p:sp>
      <p:sp>
        <p:nvSpPr>
          <p:cNvPr id="3" name="Tijdelijke aanduiding voor inhoud 2"/>
          <p:cNvSpPr>
            <a:spLocks noGrp="1"/>
          </p:cNvSpPr>
          <p:nvPr>
            <p:ph idx="1"/>
          </p:nvPr>
        </p:nvSpPr>
        <p:spPr/>
        <p:txBody>
          <a:bodyPr>
            <a:normAutofit/>
          </a:bodyPr>
          <a:lstStyle/>
          <a:p>
            <a:pPr marL="0" indent="0">
              <a:buNone/>
            </a:pPr>
            <a:r>
              <a:rPr lang="nl-NL" b="1" dirty="0"/>
              <a:t>Microniveau:</a:t>
            </a:r>
            <a:r>
              <a:rPr lang="nl-NL" dirty="0"/>
              <a:t> regelmatige zorgplanbesprekingen met cliënt</a:t>
            </a:r>
            <a:r>
              <a:rPr lang="nl-NL" baseline="0" dirty="0"/>
              <a:t> en mantelzorger </a:t>
            </a:r>
            <a:r>
              <a:rPr lang="nl-NL" dirty="0"/>
              <a:t>voldoen?</a:t>
            </a:r>
          </a:p>
          <a:p>
            <a:endParaRPr lang="nl-NL" dirty="0"/>
          </a:p>
          <a:p>
            <a:pPr marL="0" indent="0">
              <a:buNone/>
            </a:pPr>
            <a:r>
              <a:rPr lang="nl-NL" b="1" dirty="0"/>
              <a:t>Mesoniveau: </a:t>
            </a:r>
            <a:r>
              <a:rPr lang="nl-NL" dirty="0"/>
              <a:t>Cliënten/mantelzorger bereid in wijkraad/locatieraad zitting te nemen?</a:t>
            </a:r>
          </a:p>
          <a:p>
            <a:endParaRPr lang="nl-NL" dirty="0"/>
          </a:p>
          <a:p>
            <a:pPr marL="0" indent="0">
              <a:buNone/>
            </a:pPr>
            <a:r>
              <a:rPr lang="nl-NL" b="1" dirty="0"/>
              <a:t>Macroniveau: </a:t>
            </a:r>
            <a:r>
              <a:rPr lang="nl-NL" dirty="0"/>
              <a:t>Centrale/sectorale raad wenselijk?</a:t>
            </a:r>
          </a:p>
          <a:p>
            <a:endParaRPr lang="nl-NL" dirty="0"/>
          </a:p>
          <a:p>
            <a:endParaRPr lang="nl-NL" dirty="0"/>
          </a:p>
        </p:txBody>
      </p:sp>
      <p:sp>
        <p:nvSpPr>
          <p:cNvPr id="4" name="Tijdelijke aanduiding voor datum 3"/>
          <p:cNvSpPr>
            <a:spLocks noGrp="1"/>
          </p:cNvSpPr>
          <p:nvPr>
            <p:ph type="dt" sz="half" idx="11"/>
          </p:nvPr>
        </p:nvSpPr>
        <p:spPr/>
        <p:txBody>
          <a:bodyPr/>
          <a:lstStyle/>
          <a:p>
            <a:fld id="{C3F437EE-A3CA-4C61-9E82-28BDF03A3314}" type="datetime1">
              <a:rPr lang="nl-NL" altLang="nl-NL" smtClean="0"/>
              <a:pPr/>
              <a:t>23-11-2016</a:t>
            </a:fld>
            <a:endParaRPr lang="en-US" altLang="nl-NL" dirty="0"/>
          </a:p>
        </p:txBody>
      </p:sp>
      <p:sp>
        <p:nvSpPr>
          <p:cNvPr id="5" name="Tijdelijke aanduiding voor dianummer 4"/>
          <p:cNvSpPr>
            <a:spLocks noGrp="1"/>
          </p:cNvSpPr>
          <p:nvPr>
            <p:ph type="sldNum" sz="quarter" idx="12"/>
          </p:nvPr>
        </p:nvSpPr>
        <p:spPr/>
        <p:txBody>
          <a:bodyPr/>
          <a:lstStyle/>
          <a:p>
            <a:fld id="{3353C59F-9F22-46CF-A163-78D70D119B63}" type="slidenum">
              <a:rPr lang="en-US" altLang="nl-NL" smtClean="0"/>
              <a:pPr/>
              <a:t>4</a:t>
            </a:fld>
            <a:endParaRPr lang="en-US" altLang="nl-NL" dirty="0"/>
          </a:p>
        </p:txBody>
      </p:sp>
    </p:spTree>
    <p:extLst>
      <p:ext uri="{BB962C8B-B14F-4D97-AF65-F5344CB8AC3E}">
        <p14:creationId xmlns:p14="http://schemas.microsoft.com/office/powerpoint/2010/main" val="16781113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ltLang="nl-NL" dirty="0">
                <a:ea typeface="ヒラギノ角ゴ Pro W3" pitchFamily="-96" charset="-128"/>
              </a:rPr>
              <a:t>Hoe bereikbaar is onze achterban?</a:t>
            </a:r>
            <a:endParaRPr lang="nl-NL" dirty="0"/>
          </a:p>
        </p:txBody>
      </p:sp>
      <p:sp>
        <p:nvSpPr>
          <p:cNvPr id="3" name="Tijdelijke aanduiding voor inhoud 2"/>
          <p:cNvSpPr>
            <a:spLocks noGrp="1"/>
          </p:cNvSpPr>
          <p:nvPr>
            <p:ph idx="1"/>
          </p:nvPr>
        </p:nvSpPr>
        <p:spPr/>
        <p:txBody>
          <a:bodyPr/>
          <a:lstStyle/>
          <a:p>
            <a:pPr marL="0" indent="0">
              <a:buNone/>
            </a:pPr>
            <a:r>
              <a:rPr lang="nl-NL" dirty="0"/>
              <a:t> </a:t>
            </a:r>
          </a:p>
          <a:p>
            <a:pPr marL="0" indent="0" algn="ctr">
              <a:buNone/>
            </a:pPr>
            <a:r>
              <a:rPr lang="nl-NL" sz="4400" dirty="0" smtClean="0"/>
              <a:t>“</a:t>
            </a:r>
            <a:r>
              <a:rPr lang="nl-NL" sz="4400" dirty="0"/>
              <a:t>Wie vertegenwoordigen we nu eigenlijk?” </a:t>
            </a:r>
            <a:endParaRPr lang="nl-NL" sz="4400" dirty="0" smtClean="0"/>
          </a:p>
          <a:p>
            <a:pPr marL="0" indent="0" algn="ctr">
              <a:buNone/>
            </a:pPr>
            <a:r>
              <a:rPr lang="nl-NL" sz="3200" dirty="0" smtClean="0"/>
              <a:t>is </a:t>
            </a:r>
            <a:r>
              <a:rPr lang="nl-NL" sz="3200" dirty="0"/>
              <a:t>steeds de vraag</a:t>
            </a:r>
          </a:p>
        </p:txBody>
      </p:sp>
      <p:sp>
        <p:nvSpPr>
          <p:cNvPr id="4" name="Tijdelijke aanduiding voor datum 3"/>
          <p:cNvSpPr>
            <a:spLocks noGrp="1"/>
          </p:cNvSpPr>
          <p:nvPr>
            <p:ph type="dt" sz="half" idx="11"/>
          </p:nvPr>
        </p:nvSpPr>
        <p:spPr/>
        <p:txBody>
          <a:bodyPr/>
          <a:lstStyle/>
          <a:p>
            <a:fld id="{C3F437EE-A3CA-4C61-9E82-28BDF03A3314}" type="datetime1">
              <a:rPr lang="nl-NL" altLang="nl-NL" smtClean="0"/>
              <a:pPr/>
              <a:t>23-11-2016</a:t>
            </a:fld>
            <a:endParaRPr lang="en-US" altLang="nl-NL" dirty="0"/>
          </a:p>
        </p:txBody>
      </p:sp>
      <p:sp>
        <p:nvSpPr>
          <p:cNvPr id="5" name="Tijdelijke aanduiding voor dianummer 4"/>
          <p:cNvSpPr>
            <a:spLocks noGrp="1"/>
          </p:cNvSpPr>
          <p:nvPr>
            <p:ph type="sldNum" sz="quarter" idx="12"/>
          </p:nvPr>
        </p:nvSpPr>
        <p:spPr/>
        <p:txBody>
          <a:bodyPr/>
          <a:lstStyle/>
          <a:p>
            <a:fld id="{3353C59F-9F22-46CF-A163-78D70D119B63}" type="slidenum">
              <a:rPr lang="en-US" altLang="nl-NL" smtClean="0"/>
              <a:pPr/>
              <a:t>5</a:t>
            </a:fld>
            <a:endParaRPr lang="en-US" altLang="nl-NL" dirty="0"/>
          </a:p>
        </p:txBody>
      </p:sp>
    </p:spTree>
    <p:extLst>
      <p:ext uri="{BB962C8B-B14F-4D97-AF65-F5344CB8AC3E}">
        <p14:creationId xmlns:p14="http://schemas.microsoft.com/office/powerpoint/2010/main" val="19445293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el 1"/>
          <p:cNvSpPr>
            <a:spLocks noGrp="1"/>
          </p:cNvSpPr>
          <p:nvPr>
            <p:ph type="title"/>
          </p:nvPr>
        </p:nvSpPr>
        <p:spPr>
          <a:xfrm>
            <a:off x="900113" y="539750"/>
            <a:ext cx="7747000" cy="1265238"/>
          </a:xfrm>
        </p:spPr>
        <p:txBody>
          <a:bodyPr>
            <a:normAutofit fontScale="90000"/>
          </a:bodyPr>
          <a:lstStyle/>
          <a:p>
            <a:pPr eaLnBrk="1" hangingPunct="1"/>
            <a:r>
              <a:rPr lang="nl-NL" altLang="nl-NL" dirty="0">
                <a:ea typeface="ヒラギノ角ゴ Pro W3" pitchFamily="-96" charset="-128"/>
              </a:rPr>
              <a:t>Hoe nu verder?</a:t>
            </a:r>
            <a:br>
              <a:rPr lang="nl-NL" altLang="nl-NL" dirty="0">
                <a:ea typeface="ヒラギノ角ゴ Pro W3" pitchFamily="-96" charset="-128"/>
              </a:rPr>
            </a:br>
            <a:endParaRPr lang="nl-NL" altLang="nl-NL" dirty="0">
              <a:ea typeface="ヒラギノ角ゴ Pro W3" pitchFamily="-96" charset="-128"/>
            </a:endParaRPr>
          </a:p>
        </p:txBody>
      </p:sp>
      <p:sp>
        <p:nvSpPr>
          <p:cNvPr id="19458" name="Tijdelijke aanduiding voor inhoud 2"/>
          <p:cNvSpPr>
            <a:spLocks noGrp="1"/>
          </p:cNvSpPr>
          <p:nvPr>
            <p:ph idx="1"/>
          </p:nvPr>
        </p:nvSpPr>
        <p:spPr>
          <a:xfrm>
            <a:off x="900113" y="1979613"/>
            <a:ext cx="7747000" cy="3600450"/>
          </a:xfrm>
        </p:spPr>
        <p:txBody>
          <a:bodyPr/>
          <a:lstStyle/>
          <a:p>
            <a:pPr marL="0" indent="0" eaLnBrk="1" hangingPunct="1">
              <a:buNone/>
            </a:pPr>
            <a:r>
              <a:rPr lang="nl-NL" dirty="0"/>
              <a:t>Op welke wijze kan de cliëntenraad Cordaan Thuiszorg met haar achterban een beter contact krijgen, hen betrekken bij bepaalde ontwikkelingen, hen  informeren c.q. zelf geïnformeerd worden over wat gaande is in de thuiszorg van Cordaan in de wijken waarin deze wordt uitgevoerd?</a:t>
            </a:r>
          </a:p>
          <a:p>
            <a:pPr eaLnBrk="1" hangingPunct="1"/>
            <a:endParaRPr lang="nl-NL" altLang="nl-NL" dirty="0">
              <a:ea typeface="ヒラギノ角ゴ Pro W3" pitchFamily="-96" charset="-128"/>
            </a:endParaRPr>
          </a:p>
        </p:txBody>
      </p:sp>
      <p:sp>
        <p:nvSpPr>
          <p:cNvPr id="4" name="Tijdelijke aanduiding voor datum 3"/>
          <p:cNvSpPr>
            <a:spLocks noGrp="1"/>
          </p:cNvSpPr>
          <p:nvPr>
            <p:ph type="dt" sz="quarter" idx="11"/>
          </p:nvPr>
        </p:nvSpPr>
        <p:spPr/>
        <p:txBody>
          <a:bodyPr/>
          <a:lstStyle>
            <a:lvl1pPr eaLnBrk="0" hangingPunct="0">
              <a:defRPr sz="2400">
                <a:solidFill>
                  <a:schemeClr val="tx1"/>
                </a:solidFill>
                <a:latin typeface="Trebuchet MS" panose="020B0603020202020204" pitchFamily="34" charset="0"/>
                <a:ea typeface="ヒラギノ角ゴ Pro W3" pitchFamily="-96" charset="-128"/>
              </a:defRPr>
            </a:lvl1pPr>
            <a:lvl2pPr marL="742950" indent="-285750" eaLnBrk="0" hangingPunct="0">
              <a:defRPr sz="2400">
                <a:solidFill>
                  <a:schemeClr val="tx1"/>
                </a:solidFill>
                <a:latin typeface="Trebuchet MS" panose="020B0603020202020204" pitchFamily="34" charset="0"/>
                <a:ea typeface="ヒラギノ角ゴ Pro W3" pitchFamily="-96" charset="-128"/>
              </a:defRPr>
            </a:lvl2pPr>
            <a:lvl3pPr marL="1143000" indent="-228600" eaLnBrk="0" hangingPunct="0">
              <a:defRPr sz="2400">
                <a:solidFill>
                  <a:schemeClr val="tx1"/>
                </a:solidFill>
                <a:latin typeface="Trebuchet MS" panose="020B0603020202020204" pitchFamily="34" charset="0"/>
                <a:ea typeface="ヒラギノ角ゴ Pro W3" pitchFamily="-96" charset="-128"/>
              </a:defRPr>
            </a:lvl3pPr>
            <a:lvl4pPr marL="1600200" indent="-228600" eaLnBrk="0" hangingPunct="0">
              <a:defRPr sz="2400">
                <a:solidFill>
                  <a:schemeClr val="tx1"/>
                </a:solidFill>
                <a:latin typeface="Trebuchet MS" panose="020B0603020202020204" pitchFamily="34" charset="0"/>
                <a:ea typeface="ヒラギノ角ゴ Pro W3" pitchFamily="-96" charset="-128"/>
              </a:defRPr>
            </a:lvl4pPr>
            <a:lvl5pPr marL="2057400" indent="-228600" eaLnBrk="0" hangingPunct="0">
              <a:defRPr sz="2400">
                <a:solidFill>
                  <a:schemeClr val="tx1"/>
                </a:solidFill>
                <a:latin typeface="Trebuchet MS" panose="020B0603020202020204" pitchFamily="34" charset="0"/>
                <a:ea typeface="ヒラギノ角ゴ Pro W3" pitchFamily="-96" charset="-128"/>
              </a:defRPr>
            </a:lvl5pPr>
            <a:lvl6pPr marL="2514600" indent="-228600" defTabSz="457200" eaLnBrk="0" fontAlgn="base" hangingPunct="0">
              <a:spcBef>
                <a:spcPct val="0"/>
              </a:spcBef>
              <a:spcAft>
                <a:spcPct val="0"/>
              </a:spcAft>
              <a:defRPr sz="2400">
                <a:solidFill>
                  <a:schemeClr val="tx1"/>
                </a:solidFill>
                <a:latin typeface="Trebuchet MS" panose="020B0603020202020204" pitchFamily="34" charset="0"/>
                <a:ea typeface="ヒラギノ角ゴ Pro W3" pitchFamily="-96" charset="-128"/>
              </a:defRPr>
            </a:lvl6pPr>
            <a:lvl7pPr marL="2971800" indent="-228600" defTabSz="457200" eaLnBrk="0" fontAlgn="base" hangingPunct="0">
              <a:spcBef>
                <a:spcPct val="0"/>
              </a:spcBef>
              <a:spcAft>
                <a:spcPct val="0"/>
              </a:spcAft>
              <a:defRPr sz="2400">
                <a:solidFill>
                  <a:schemeClr val="tx1"/>
                </a:solidFill>
                <a:latin typeface="Trebuchet MS" panose="020B0603020202020204" pitchFamily="34" charset="0"/>
                <a:ea typeface="ヒラギノ角ゴ Pro W3" pitchFamily="-96" charset="-128"/>
              </a:defRPr>
            </a:lvl7pPr>
            <a:lvl8pPr marL="3429000" indent="-228600" defTabSz="457200" eaLnBrk="0" fontAlgn="base" hangingPunct="0">
              <a:spcBef>
                <a:spcPct val="0"/>
              </a:spcBef>
              <a:spcAft>
                <a:spcPct val="0"/>
              </a:spcAft>
              <a:defRPr sz="2400">
                <a:solidFill>
                  <a:schemeClr val="tx1"/>
                </a:solidFill>
                <a:latin typeface="Trebuchet MS" panose="020B0603020202020204" pitchFamily="34" charset="0"/>
                <a:ea typeface="ヒラギノ角ゴ Pro W3" pitchFamily="-96" charset="-128"/>
              </a:defRPr>
            </a:lvl8pPr>
            <a:lvl9pPr marL="3886200" indent="-228600" defTabSz="457200" eaLnBrk="0" fontAlgn="base" hangingPunct="0">
              <a:spcBef>
                <a:spcPct val="0"/>
              </a:spcBef>
              <a:spcAft>
                <a:spcPct val="0"/>
              </a:spcAft>
              <a:defRPr sz="2400">
                <a:solidFill>
                  <a:schemeClr val="tx1"/>
                </a:solidFill>
                <a:latin typeface="Trebuchet MS" panose="020B0603020202020204" pitchFamily="34" charset="0"/>
                <a:ea typeface="ヒラギノ角ゴ Pro W3" pitchFamily="-96" charset="-128"/>
              </a:defRPr>
            </a:lvl9pPr>
          </a:lstStyle>
          <a:p>
            <a:pPr eaLnBrk="1" hangingPunct="1"/>
            <a:fld id="{98C87A26-CFF4-410C-B343-754ADB0CE18A}" type="datetime1">
              <a:rPr lang="nl-NL" altLang="nl-NL" sz="1200">
                <a:solidFill>
                  <a:srgbClr val="7F7F7F"/>
                </a:solidFill>
              </a:rPr>
              <a:pPr eaLnBrk="1" hangingPunct="1"/>
              <a:t>23-11-2016</a:t>
            </a:fld>
            <a:endParaRPr lang="en-US" altLang="nl-NL" sz="1200" dirty="0">
              <a:solidFill>
                <a:srgbClr val="7F7F7F"/>
              </a:solidFill>
            </a:endParaRPr>
          </a:p>
        </p:txBody>
      </p:sp>
      <p:sp>
        <p:nvSpPr>
          <p:cNvPr id="5" name="Tijdelijke aanduiding voor dianummer 4"/>
          <p:cNvSpPr>
            <a:spLocks noGrp="1"/>
          </p:cNvSpPr>
          <p:nvPr>
            <p:ph type="sldNum" sz="quarter" idx="12"/>
          </p:nvPr>
        </p:nvSpPr>
        <p:spPr/>
        <p:txBody>
          <a:bodyPr/>
          <a:lstStyle>
            <a:lvl1pPr eaLnBrk="0" hangingPunct="0">
              <a:defRPr sz="2400">
                <a:solidFill>
                  <a:schemeClr val="tx1"/>
                </a:solidFill>
                <a:latin typeface="Trebuchet MS" panose="020B0603020202020204" pitchFamily="34" charset="0"/>
                <a:ea typeface="ヒラギノ角ゴ Pro W3" pitchFamily="-96" charset="-128"/>
              </a:defRPr>
            </a:lvl1pPr>
            <a:lvl2pPr marL="742950" indent="-285750" eaLnBrk="0" hangingPunct="0">
              <a:defRPr sz="2400">
                <a:solidFill>
                  <a:schemeClr val="tx1"/>
                </a:solidFill>
                <a:latin typeface="Trebuchet MS" panose="020B0603020202020204" pitchFamily="34" charset="0"/>
                <a:ea typeface="ヒラギノ角ゴ Pro W3" pitchFamily="-96" charset="-128"/>
              </a:defRPr>
            </a:lvl2pPr>
            <a:lvl3pPr marL="1143000" indent="-228600" eaLnBrk="0" hangingPunct="0">
              <a:defRPr sz="2400">
                <a:solidFill>
                  <a:schemeClr val="tx1"/>
                </a:solidFill>
                <a:latin typeface="Trebuchet MS" panose="020B0603020202020204" pitchFamily="34" charset="0"/>
                <a:ea typeface="ヒラギノ角ゴ Pro W3" pitchFamily="-96" charset="-128"/>
              </a:defRPr>
            </a:lvl3pPr>
            <a:lvl4pPr marL="1600200" indent="-228600" eaLnBrk="0" hangingPunct="0">
              <a:defRPr sz="2400">
                <a:solidFill>
                  <a:schemeClr val="tx1"/>
                </a:solidFill>
                <a:latin typeface="Trebuchet MS" panose="020B0603020202020204" pitchFamily="34" charset="0"/>
                <a:ea typeface="ヒラギノ角ゴ Pro W3" pitchFamily="-96" charset="-128"/>
              </a:defRPr>
            </a:lvl4pPr>
            <a:lvl5pPr marL="2057400" indent="-228600" eaLnBrk="0" hangingPunct="0">
              <a:defRPr sz="2400">
                <a:solidFill>
                  <a:schemeClr val="tx1"/>
                </a:solidFill>
                <a:latin typeface="Trebuchet MS" panose="020B0603020202020204" pitchFamily="34" charset="0"/>
                <a:ea typeface="ヒラギノ角ゴ Pro W3" pitchFamily="-96" charset="-128"/>
              </a:defRPr>
            </a:lvl5pPr>
            <a:lvl6pPr marL="2514600" indent="-228600" defTabSz="457200" eaLnBrk="0" fontAlgn="base" hangingPunct="0">
              <a:spcBef>
                <a:spcPct val="0"/>
              </a:spcBef>
              <a:spcAft>
                <a:spcPct val="0"/>
              </a:spcAft>
              <a:defRPr sz="2400">
                <a:solidFill>
                  <a:schemeClr val="tx1"/>
                </a:solidFill>
                <a:latin typeface="Trebuchet MS" panose="020B0603020202020204" pitchFamily="34" charset="0"/>
                <a:ea typeface="ヒラギノ角ゴ Pro W3" pitchFamily="-96" charset="-128"/>
              </a:defRPr>
            </a:lvl6pPr>
            <a:lvl7pPr marL="2971800" indent="-228600" defTabSz="457200" eaLnBrk="0" fontAlgn="base" hangingPunct="0">
              <a:spcBef>
                <a:spcPct val="0"/>
              </a:spcBef>
              <a:spcAft>
                <a:spcPct val="0"/>
              </a:spcAft>
              <a:defRPr sz="2400">
                <a:solidFill>
                  <a:schemeClr val="tx1"/>
                </a:solidFill>
                <a:latin typeface="Trebuchet MS" panose="020B0603020202020204" pitchFamily="34" charset="0"/>
                <a:ea typeface="ヒラギノ角ゴ Pro W3" pitchFamily="-96" charset="-128"/>
              </a:defRPr>
            </a:lvl7pPr>
            <a:lvl8pPr marL="3429000" indent="-228600" defTabSz="457200" eaLnBrk="0" fontAlgn="base" hangingPunct="0">
              <a:spcBef>
                <a:spcPct val="0"/>
              </a:spcBef>
              <a:spcAft>
                <a:spcPct val="0"/>
              </a:spcAft>
              <a:defRPr sz="2400">
                <a:solidFill>
                  <a:schemeClr val="tx1"/>
                </a:solidFill>
                <a:latin typeface="Trebuchet MS" panose="020B0603020202020204" pitchFamily="34" charset="0"/>
                <a:ea typeface="ヒラギノ角ゴ Pro W3" pitchFamily="-96" charset="-128"/>
              </a:defRPr>
            </a:lvl8pPr>
            <a:lvl9pPr marL="3886200" indent="-228600" defTabSz="457200" eaLnBrk="0" fontAlgn="base" hangingPunct="0">
              <a:spcBef>
                <a:spcPct val="0"/>
              </a:spcBef>
              <a:spcAft>
                <a:spcPct val="0"/>
              </a:spcAft>
              <a:defRPr sz="2400">
                <a:solidFill>
                  <a:schemeClr val="tx1"/>
                </a:solidFill>
                <a:latin typeface="Trebuchet MS" panose="020B0603020202020204" pitchFamily="34" charset="0"/>
                <a:ea typeface="ヒラギノ角ゴ Pro W3" pitchFamily="-96" charset="-128"/>
              </a:defRPr>
            </a:lvl9pPr>
          </a:lstStyle>
          <a:p>
            <a:pPr eaLnBrk="1" hangingPunct="1"/>
            <a:fld id="{AD8C3003-3150-4624-B17A-A8A30F05CC4B}" type="slidenum">
              <a:rPr lang="en-US" altLang="nl-NL" sz="1200">
                <a:solidFill>
                  <a:srgbClr val="7F7F7F"/>
                </a:solidFill>
              </a:rPr>
              <a:pPr eaLnBrk="1" hangingPunct="1"/>
              <a:t>6</a:t>
            </a:fld>
            <a:endParaRPr lang="en-US" altLang="nl-NL" sz="1200" dirty="0">
              <a:solidFill>
                <a:srgbClr val="7F7F7F"/>
              </a:solidFill>
            </a:endParaRPr>
          </a:p>
        </p:txBody>
      </p:sp>
    </p:spTree>
    <p:extLst>
      <p:ext uri="{BB962C8B-B14F-4D97-AF65-F5344CB8AC3E}">
        <p14:creationId xmlns:p14="http://schemas.microsoft.com/office/powerpoint/2010/main" val="37175885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Naam en adresgegevens van de cliënt en zijn mantelzorger. De basis!</a:t>
            </a:r>
          </a:p>
        </p:txBody>
      </p:sp>
      <p:sp>
        <p:nvSpPr>
          <p:cNvPr id="3" name="Tijdelijke aanduiding voor inhoud 2"/>
          <p:cNvSpPr>
            <a:spLocks noGrp="1"/>
          </p:cNvSpPr>
          <p:nvPr>
            <p:ph idx="1"/>
          </p:nvPr>
        </p:nvSpPr>
        <p:spPr/>
        <p:txBody>
          <a:bodyPr>
            <a:normAutofit/>
          </a:bodyPr>
          <a:lstStyle/>
          <a:p>
            <a:pPr marL="0" indent="0">
              <a:buNone/>
            </a:pPr>
            <a:r>
              <a:rPr lang="nl-NL" dirty="0"/>
              <a:t>Communicatie met de achterban is onmogelijk als een</a:t>
            </a:r>
            <a:r>
              <a:rPr lang="nl-NL" baseline="0" dirty="0"/>
              <a:t> cliëntenraad</a:t>
            </a:r>
            <a:r>
              <a:rPr lang="nl-NL" dirty="0"/>
              <a:t> geen NAW gegevens heeft</a:t>
            </a:r>
          </a:p>
          <a:p>
            <a:pPr marL="0" indent="0">
              <a:buNone/>
            </a:pPr>
            <a:endParaRPr lang="nl-NL" dirty="0"/>
          </a:p>
          <a:p>
            <a:pPr marL="0" indent="0">
              <a:buNone/>
            </a:pPr>
            <a:r>
              <a:rPr lang="nl-NL" dirty="0"/>
              <a:t>NAW gegevens zijn niet via de organisatie over te nemen. Privacywet</a:t>
            </a:r>
          </a:p>
          <a:p>
            <a:pPr marL="0" indent="0">
              <a:buNone/>
            </a:pPr>
            <a:endParaRPr lang="nl-NL" dirty="0"/>
          </a:p>
          <a:p>
            <a:pPr marL="0" indent="0">
              <a:buNone/>
            </a:pPr>
            <a:r>
              <a:rPr lang="nl-NL" dirty="0"/>
              <a:t>Eigen werkwijze om die gegevens te krijgen is noodzakelijk</a:t>
            </a:r>
          </a:p>
          <a:p>
            <a:pPr marL="0" indent="0">
              <a:buNone/>
            </a:pPr>
            <a:endParaRPr lang="nl-NL" dirty="0"/>
          </a:p>
        </p:txBody>
      </p:sp>
      <p:sp>
        <p:nvSpPr>
          <p:cNvPr id="4" name="Tijdelijke aanduiding voor datum 3"/>
          <p:cNvSpPr>
            <a:spLocks noGrp="1"/>
          </p:cNvSpPr>
          <p:nvPr>
            <p:ph type="dt" sz="half" idx="11"/>
          </p:nvPr>
        </p:nvSpPr>
        <p:spPr/>
        <p:txBody>
          <a:bodyPr/>
          <a:lstStyle/>
          <a:p>
            <a:fld id="{C3F437EE-A3CA-4C61-9E82-28BDF03A3314}" type="datetime1">
              <a:rPr lang="nl-NL" altLang="nl-NL" smtClean="0"/>
              <a:pPr/>
              <a:t>23-11-2016</a:t>
            </a:fld>
            <a:endParaRPr lang="en-US" altLang="nl-NL" dirty="0"/>
          </a:p>
        </p:txBody>
      </p:sp>
      <p:sp>
        <p:nvSpPr>
          <p:cNvPr id="5" name="Tijdelijke aanduiding voor dianummer 4"/>
          <p:cNvSpPr>
            <a:spLocks noGrp="1"/>
          </p:cNvSpPr>
          <p:nvPr>
            <p:ph type="sldNum" sz="quarter" idx="12"/>
          </p:nvPr>
        </p:nvSpPr>
        <p:spPr/>
        <p:txBody>
          <a:bodyPr/>
          <a:lstStyle/>
          <a:p>
            <a:fld id="{3353C59F-9F22-46CF-A163-78D70D119B63}" type="slidenum">
              <a:rPr lang="en-US" altLang="nl-NL" smtClean="0"/>
              <a:pPr/>
              <a:t>7</a:t>
            </a:fld>
            <a:endParaRPr lang="en-US" altLang="nl-NL" dirty="0"/>
          </a:p>
        </p:txBody>
      </p:sp>
    </p:spTree>
    <p:extLst>
      <p:ext uri="{BB962C8B-B14F-4D97-AF65-F5344CB8AC3E}">
        <p14:creationId xmlns:p14="http://schemas.microsoft.com/office/powerpoint/2010/main" val="2640708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Naam en adres gegevens verkrijgen?</a:t>
            </a:r>
          </a:p>
        </p:txBody>
      </p:sp>
      <p:sp>
        <p:nvSpPr>
          <p:cNvPr id="3" name="Tijdelijke aanduiding voor inhoud 2"/>
          <p:cNvSpPr>
            <a:spLocks noGrp="1"/>
          </p:cNvSpPr>
          <p:nvPr>
            <p:ph idx="1"/>
          </p:nvPr>
        </p:nvSpPr>
        <p:spPr/>
        <p:txBody>
          <a:bodyPr>
            <a:normAutofit lnSpcReduction="10000"/>
          </a:bodyPr>
          <a:lstStyle/>
          <a:p>
            <a:pPr marL="0" indent="0">
              <a:buNone/>
            </a:pPr>
            <a:r>
              <a:rPr lang="nl-NL" dirty="0"/>
              <a:t>Bij de intake wordt schriftelijk aan de cliënt/ mantelzorger toestemming gevraagd om de NAW gegevens te mogen doorgeven aan de cliëntenraad</a:t>
            </a:r>
          </a:p>
          <a:p>
            <a:pPr marL="0" indent="0">
              <a:buNone/>
            </a:pPr>
            <a:r>
              <a:rPr lang="nl-NL" dirty="0"/>
              <a:t> </a:t>
            </a:r>
          </a:p>
          <a:p>
            <a:pPr marL="0" indent="0">
              <a:buNone/>
            </a:pPr>
            <a:r>
              <a:rPr lang="nl-NL" dirty="0"/>
              <a:t>Bij bestaande cliënten/mantelzorger wordt structureel bij de evaluatie van het zorgplan ook die vraag gesteld en een formulier ondertekend ingevuld </a:t>
            </a:r>
          </a:p>
        </p:txBody>
      </p:sp>
      <p:sp>
        <p:nvSpPr>
          <p:cNvPr id="4" name="Tijdelijke aanduiding voor datum 3"/>
          <p:cNvSpPr>
            <a:spLocks noGrp="1"/>
          </p:cNvSpPr>
          <p:nvPr>
            <p:ph type="dt" sz="half" idx="11"/>
          </p:nvPr>
        </p:nvSpPr>
        <p:spPr/>
        <p:txBody>
          <a:bodyPr/>
          <a:lstStyle/>
          <a:p>
            <a:fld id="{C3F437EE-A3CA-4C61-9E82-28BDF03A3314}" type="datetime1">
              <a:rPr lang="nl-NL" altLang="nl-NL" smtClean="0"/>
              <a:pPr/>
              <a:t>23-11-2016</a:t>
            </a:fld>
            <a:endParaRPr lang="en-US" altLang="nl-NL" dirty="0"/>
          </a:p>
        </p:txBody>
      </p:sp>
      <p:sp>
        <p:nvSpPr>
          <p:cNvPr id="5" name="Tijdelijke aanduiding voor dianummer 4"/>
          <p:cNvSpPr>
            <a:spLocks noGrp="1"/>
          </p:cNvSpPr>
          <p:nvPr>
            <p:ph type="sldNum" sz="quarter" idx="12"/>
          </p:nvPr>
        </p:nvSpPr>
        <p:spPr/>
        <p:txBody>
          <a:bodyPr/>
          <a:lstStyle/>
          <a:p>
            <a:fld id="{3353C59F-9F22-46CF-A163-78D70D119B63}" type="slidenum">
              <a:rPr lang="en-US" altLang="nl-NL" smtClean="0"/>
              <a:pPr/>
              <a:t>8</a:t>
            </a:fld>
            <a:endParaRPr lang="en-US" altLang="nl-NL" dirty="0"/>
          </a:p>
        </p:txBody>
      </p:sp>
    </p:spTree>
    <p:extLst>
      <p:ext uri="{BB962C8B-B14F-4D97-AF65-F5344CB8AC3E}">
        <p14:creationId xmlns:p14="http://schemas.microsoft.com/office/powerpoint/2010/main" val="40703676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54603" y="595082"/>
            <a:ext cx="7747000" cy="1264268"/>
          </a:xfrm>
        </p:spPr>
        <p:txBody>
          <a:bodyPr>
            <a:normAutofit fontScale="90000"/>
          </a:bodyPr>
          <a:lstStyle/>
          <a:p>
            <a:r>
              <a:rPr lang="nl-NL" dirty="0"/>
              <a:t>Informatie over de cliëntenraad structureel aanbieden via het logboek</a:t>
            </a:r>
            <a:br>
              <a:rPr lang="nl-NL" dirty="0"/>
            </a:br>
            <a:endParaRPr lang="nl-NL" dirty="0"/>
          </a:p>
        </p:txBody>
      </p:sp>
      <p:sp>
        <p:nvSpPr>
          <p:cNvPr id="3" name="Tijdelijke aanduiding voor inhoud 2"/>
          <p:cNvSpPr>
            <a:spLocks noGrp="1"/>
          </p:cNvSpPr>
          <p:nvPr>
            <p:ph idx="1"/>
          </p:nvPr>
        </p:nvSpPr>
        <p:spPr/>
        <p:txBody>
          <a:bodyPr/>
          <a:lstStyle/>
          <a:p>
            <a:pPr marL="0" indent="0">
              <a:buNone/>
            </a:pPr>
            <a:endParaRPr lang="nl-NL" b="1" i="1" dirty="0"/>
          </a:p>
          <a:p>
            <a:pPr marL="0" indent="0">
              <a:buNone/>
            </a:pPr>
            <a:r>
              <a:rPr lang="nl-NL" dirty="0"/>
              <a:t>Folder </a:t>
            </a:r>
          </a:p>
          <a:p>
            <a:endParaRPr lang="nl-NL" dirty="0"/>
          </a:p>
          <a:p>
            <a:pPr marL="0" indent="0">
              <a:buNone/>
            </a:pPr>
            <a:r>
              <a:rPr lang="nl-NL" dirty="0"/>
              <a:t>Aanmeldingsformulier met vragen om bijdragen aan medezeggenschap</a:t>
            </a:r>
          </a:p>
          <a:p>
            <a:endParaRPr lang="nl-NL" dirty="0"/>
          </a:p>
        </p:txBody>
      </p:sp>
      <p:sp>
        <p:nvSpPr>
          <p:cNvPr id="4" name="Tijdelijke aanduiding voor datum 3"/>
          <p:cNvSpPr>
            <a:spLocks noGrp="1"/>
          </p:cNvSpPr>
          <p:nvPr>
            <p:ph type="dt" sz="half" idx="11"/>
          </p:nvPr>
        </p:nvSpPr>
        <p:spPr/>
        <p:txBody>
          <a:bodyPr/>
          <a:lstStyle/>
          <a:p>
            <a:fld id="{C3F437EE-A3CA-4C61-9E82-28BDF03A3314}" type="datetime1">
              <a:rPr lang="nl-NL" altLang="nl-NL" smtClean="0"/>
              <a:pPr/>
              <a:t>23-11-2016</a:t>
            </a:fld>
            <a:endParaRPr lang="en-US" altLang="nl-NL" dirty="0"/>
          </a:p>
        </p:txBody>
      </p:sp>
      <p:sp>
        <p:nvSpPr>
          <p:cNvPr id="5" name="Tijdelijke aanduiding voor dianummer 4"/>
          <p:cNvSpPr>
            <a:spLocks noGrp="1"/>
          </p:cNvSpPr>
          <p:nvPr>
            <p:ph type="sldNum" sz="quarter" idx="12"/>
          </p:nvPr>
        </p:nvSpPr>
        <p:spPr/>
        <p:txBody>
          <a:bodyPr/>
          <a:lstStyle/>
          <a:p>
            <a:fld id="{3353C59F-9F22-46CF-A163-78D70D119B63}" type="slidenum">
              <a:rPr lang="en-US" altLang="nl-NL" smtClean="0"/>
              <a:pPr/>
              <a:t>9</a:t>
            </a:fld>
            <a:endParaRPr lang="en-US" altLang="nl-NL" dirty="0"/>
          </a:p>
        </p:txBody>
      </p:sp>
    </p:spTree>
    <p:extLst>
      <p:ext uri="{BB962C8B-B14F-4D97-AF65-F5344CB8AC3E}">
        <p14:creationId xmlns:p14="http://schemas.microsoft.com/office/powerpoint/2010/main" val="476500342"/>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1455</Words>
  <Application>Microsoft Office PowerPoint</Application>
  <PresentationFormat>Diavoorstelling (4:3)</PresentationFormat>
  <Paragraphs>192</Paragraphs>
  <Slides>19</Slides>
  <Notes>19</Notes>
  <HiddenSlides>0</HiddenSlides>
  <MMClips>0</MMClips>
  <ScaleCrop>false</ScaleCrop>
  <HeadingPairs>
    <vt:vector size="4" baseType="variant">
      <vt:variant>
        <vt:lpstr>Thema</vt:lpstr>
      </vt:variant>
      <vt:variant>
        <vt:i4>1</vt:i4>
      </vt:variant>
      <vt:variant>
        <vt:lpstr>Diatitels</vt:lpstr>
      </vt:variant>
      <vt:variant>
        <vt:i4>19</vt:i4>
      </vt:variant>
    </vt:vector>
  </HeadingPairs>
  <TitlesOfParts>
    <vt:vector size="20" baseType="lpstr">
      <vt:lpstr>Kantoorthema</vt:lpstr>
      <vt:lpstr>Van mens tot  mens</vt:lpstr>
      <vt:lpstr>Cliëntmedezeggenschap   Eigen regie hebben op de zorg- en dienstverlening!  Communicatie met de achterban!</vt:lpstr>
      <vt:lpstr>De cliëntmedezeggenschap goed organiseren</vt:lpstr>
      <vt:lpstr>Hoe haalbaar?</vt:lpstr>
      <vt:lpstr>Hoe bereikbaar is onze achterban?</vt:lpstr>
      <vt:lpstr>Hoe nu verder? </vt:lpstr>
      <vt:lpstr>Naam en adresgegevens van de cliënt en zijn mantelzorger. De basis!</vt:lpstr>
      <vt:lpstr>Naam en adres gegevens verkrijgen?</vt:lpstr>
      <vt:lpstr>Informatie over de cliëntenraad structureel aanbieden via het logboek </vt:lpstr>
      <vt:lpstr>En dan?  Wat is nog meer nodig voor communicatie met de achterban?</vt:lpstr>
      <vt:lpstr>Wat kan de cliëntenraad zelf doen?</vt:lpstr>
      <vt:lpstr>Wat samen met de organisatie?</vt:lpstr>
      <vt:lpstr>Andere mogelijkheden voor contact met de achterban </vt:lpstr>
      <vt:lpstr>Multi media inzetten</vt:lpstr>
      <vt:lpstr>Cliënttevredenheid zelf peilen?</vt:lpstr>
      <vt:lpstr>Voorwaarden voor optimale contacten met de achterban</vt:lpstr>
      <vt:lpstr>Medezeggenschap rondom thema's</vt:lpstr>
      <vt:lpstr>Afsluiting  Medezeggenschap, eigen regie op de zorg van cliënten hangt van vele factoren af </vt:lpstr>
      <vt:lpstr>Vragen?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Van mens tot  mens</dc:title>
  <dc:creator>Dora Tjalsma</dc:creator>
  <cp:lastModifiedBy>Dora Tjalsma</cp:lastModifiedBy>
  <cp:revision>1</cp:revision>
  <dcterms:created xsi:type="dcterms:W3CDTF">2016-11-23T10:23:24Z</dcterms:created>
  <dcterms:modified xsi:type="dcterms:W3CDTF">2016-11-23T10:23:43Z</dcterms:modified>
</cp:coreProperties>
</file>