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4103687" cy="647700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2133600"/>
            <a:ext cx="4103687" cy="37766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B4E53"/>
                </a:solidFill>
                <a:latin typeface="+mj-lt"/>
              </a:defRPr>
            </a:lvl1pPr>
            <a:lvl2pPr>
              <a:defRPr>
                <a:solidFill>
                  <a:srgbClr val="5B4E53"/>
                </a:solidFill>
                <a:latin typeface="+mj-lt"/>
              </a:defRPr>
            </a:lvl2pPr>
            <a:lvl3pPr>
              <a:defRPr>
                <a:solidFill>
                  <a:srgbClr val="5B4E53"/>
                </a:solidFill>
                <a:latin typeface="+mj-lt"/>
              </a:defRPr>
            </a:lvl3pPr>
            <a:lvl4pPr>
              <a:defRPr>
                <a:solidFill>
                  <a:srgbClr val="5B4E53"/>
                </a:solidFill>
                <a:latin typeface="+mj-lt"/>
              </a:defRPr>
            </a:lvl4pPr>
            <a:lvl5pPr>
              <a:defRPr>
                <a:solidFill>
                  <a:srgbClr val="5B4E53"/>
                </a:solidFill>
                <a:latin typeface="+mj-lt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/>
          </p:nvPr>
        </p:nvSpPr>
        <p:spPr>
          <a:xfrm>
            <a:off x="5109612" y="1412875"/>
            <a:ext cx="4032250" cy="4064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nl-NL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Koptekst (eigenlijk voettekst)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FD8E0-73B3-4C51-9473-93B34370670C}" type="datetime4">
              <a:rPr lang="nl-NL"/>
              <a:pPr>
                <a:defRPr/>
              </a:pPr>
              <a:t>23 november 2016</a:t>
            </a:fld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| </a:t>
            </a:r>
            <a:fld id="{0BD628A5-0CF0-4AE7-A235-DE405D43B1B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8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onder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07375" cy="6477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37766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B4E53"/>
                </a:solidFill>
                <a:latin typeface="+mj-lt"/>
              </a:defRPr>
            </a:lvl1pPr>
            <a:lvl2pPr>
              <a:defRPr>
                <a:solidFill>
                  <a:srgbClr val="5B4E53"/>
                </a:solidFill>
                <a:latin typeface="+mj-lt"/>
              </a:defRPr>
            </a:lvl2pPr>
            <a:lvl3pPr>
              <a:defRPr>
                <a:solidFill>
                  <a:srgbClr val="5B4E53"/>
                </a:solidFill>
                <a:latin typeface="+mj-lt"/>
              </a:defRPr>
            </a:lvl3pPr>
            <a:lvl4pPr>
              <a:defRPr>
                <a:solidFill>
                  <a:srgbClr val="5B4E53"/>
                </a:solidFill>
                <a:latin typeface="+mj-lt"/>
              </a:defRPr>
            </a:lvl4pPr>
            <a:lvl5pPr>
              <a:defRPr>
                <a:solidFill>
                  <a:srgbClr val="5B4E53"/>
                </a:solidFill>
                <a:latin typeface="+mj-lt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Koptekst (eigenlijk voettekst)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23D1C-363B-472D-9878-D289F206272C}" type="datetime4">
              <a:rPr lang="nl-NL"/>
              <a:pPr>
                <a:defRPr/>
              </a:pPr>
              <a:t>23 november 2016</a:t>
            </a:fld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| </a:t>
            </a:r>
            <a:fld id="{318FB67D-DC55-40DF-BED4-A174DED5F93C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7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Koptekst (eigenlijk voettekst)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496F5-F33D-417C-B2A7-DFFCA3F0B76C}" type="datetime4">
              <a:rPr lang="nl-NL"/>
              <a:pPr>
                <a:defRPr/>
              </a:pPr>
              <a:t>23 november 2016</a:t>
            </a:fld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| </a:t>
            </a:r>
            <a:fld id="{D45F5AEF-DF0E-47BA-972A-E98A9B7C6E64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3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07375" cy="6477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37766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Koptekst (eigenlijk voettekst)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ECEDC-4E49-4469-B69F-92A0A5B52F1E}" type="datetime4">
              <a:rPr lang="nl-NL"/>
              <a:pPr>
                <a:defRPr/>
              </a:pPr>
              <a:t>23 november 2016</a:t>
            </a:fld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| </a:t>
            </a:r>
            <a:fld id="{B32777A0-1581-42B3-B80E-5EF8F10272D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24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footer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26113"/>
            <a:ext cx="91440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6" descr="header_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333375"/>
            <a:ext cx="4672012" cy="358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SzPct val="110000"/>
              <a:buFontTx/>
              <a:buBlip>
                <a:blip r:embed="rId8"/>
              </a:buBlip>
              <a:defRPr sz="1800">
                <a:solidFill>
                  <a:srgbClr val="5B4E53"/>
                </a:solidFill>
                <a:latin typeface="Tahoma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ea typeface="ヒラギノ角ゴ Pro W3" pitchFamily="96" charset="-128"/>
              </a:rPr>
              <a:t>Koptekst (eigenlijk voettekst)</a:t>
            </a: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1187450" y="2997200"/>
            <a:ext cx="749935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4000" b="1">
              <a:solidFill>
                <a:srgbClr val="5B4E53"/>
              </a:solidFill>
              <a:ea typeface="ヒラギノ角ゴ Pro W3" pitchFamily="96" charset="-128"/>
            </a:endParaRP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412875"/>
            <a:ext cx="82073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3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29600" cy="37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59338" y="6237288"/>
            <a:ext cx="328612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3600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FC827"/>
                </a:solidFill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1BFAFD-0309-4291-BC92-DF2D6768D5BB}" type="datetime4">
              <a:rPr lang="nl-NL">
                <a:ea typeface="ヒラギノ角ゴ Pro W3" pitchFamily="96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 november 2016</a:t>
            </a:fld>
            <a:endParaRPr lang="nl-NL" dirty="0">
              <a:ea typeface="ヒラギノ角ゴ Pro W3" pitchFamily="96" charset="-128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6100" y="6237288"/>
            <a:ext cx="863600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7200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solidFill>
                  <a:srgbClr val="FFFFFF"/>
                </a:solidFill>
                <a:ea typeface="ヒラギノ角ゴ Pro W3" pitchFamily="96" charset="-128"/>
              </a:rPr>
              <a:t>| </a:t>
            </a:r>
            <a:fld id="{36B6C191-1009-4B6C-A2C5-24FDB30C9AC1}" type="slidenum">
              <a:rPr lang="nl-NL">
                <a:solidFill>
                  <a:srgbClr val="FFFFFF"/>
                </a:solidFill>
                <a:ea typeface="ヒラギノ角ゴ Pro W3" pitchFamily="96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  <a:ea typeface="ヒラギノ角ゴ Pro W3" pitchFamily="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46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5B4E53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3200">
          <a:solidFill>
            <a:srgbClr val="5B4E5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B4E53"/>
        </a:buClr>
        <a:buFont typeface="Arial" charset="0"/>
        <a:buChar char="●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el 1"/>
          <p:cNvSpPr>
            <a:spLocks noGrp="1"/>
          </p:cNvSpPr>
          <p:nvPr>
            <p:ph type="ctrTitle" idx="4294967295"/>
          </p:nvPr>
        </p:nvSpPr>
        <p:spPr>
          <a:xfrm>
            <a:off x="1187450" y="2325688"/>
            <a:ext cx="7270750" cy="719137"/>
          </a:xfrm>
        </p:spPr>
        <p:txBody>
          <a:bodyPr anchor="t"/>
          <a:lstStyle/>
          <a:p>
            <a:r>
              <a:rPr lang="nl-NL" altLang="nl-NL" sz="4200" dirty="0" smtClean="0"/>
              <a:t>José Schiphorst </a:t>
            </a:r>
            <a:br>
              <a:rPr lang="nl-NL" altLang="nl-NL" sz="4200" dirty="0" smtClean="0"/>
            </a:br>
            <a:r>
              <a:rPr lang="nl-NL" altLang="nl-NL" sz="4200" b="0" dirty="0" smtClean="0"/>
              <a:t>CCR Evean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/>
        </p:nvSpPr>
        <p:spPr bwMode="auto">
          <a:xfrm>
            <a:off x="4859338" y="6237288"/>
            <a:ext cx="3286125" cy="476250"/>
          </a:xfrm>
          <a:prstGeom prst="rect">
            <a:avLst/>
          </a:prstGeom>
          <a:noFill/>
          <a:extLst/>
        </p:spPr>
        <p:txBody>
          <a:bodyPr lIns="0" rIns="36000"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nl-NL" altLang="nl-NL" sz="2000" smtClean="0">
              <a:solidFill>
                <a:srgbClr val="FFC827"/>
              </a:solidFill>
              <a:ea typeface="ヒラギノ角ゴ Pro W3" pitchFamily="96" charset="-128"/>
            </a:endParaRPr>
          </a:p>
        </p:txBody>
      </p:sp>
      <p:sp>
        <p:nvSpPr>
          <p:cNvPr id="8196" name="Tijdelijke aanduiding voor dianummer 4"/>
          <p:cNvSpPr txBox="1">
            <a:spLocks noGrp="1"/>
          </p:cNvSpPr>
          <p:nvPr/>
        </p:nvSpPr>
        <p:spPr bwMode="auto">
          <a:xfrm>
            <a:off x="8166100" y="6237288"/>
            <a:ext cx="863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rIns="0"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000" dirty="0" smtClean="0">
                <a:solidFill>
                  <a:srgbClr val="FFFFFF"/>
                </a:solidFill>
                <a:ea typeface="ヒラギノ角ゴ Pro W3" pitchFamily="96" charset="-128"/>
              </a:rPr>
              <a:t>| </a:t>
            </a:r>
          </a:p>
        </p:txBody>
      </p:sp>
    </p:spTree>
    <p:extLst>
      <p:ext uri="{BB962C8B-B14F-4D97-AF65-F5344CB8AC3E}">
        <p14:creationId xmlns:p14="http://schemas.microsoft.com/office/powerpoint/2010/main" val="7886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z="2600" b="1" dirty="0" smtClean="0"/>
              <a:t>Veel verschillende vormen van extramurale zorg en begeleiding</a:t>
            </a:r>
          </a:p>
          <a:p>
            <a:endParaRPr lang="nl-NL" altLang="nl-NL" sz="2600" b="1" dirty="0" smtClean="0"/>
          </a:p>
          <a:p>
            <a:r>
              <a:rPr lang="nl-NL" altLang="nl-NL" sz="2600" b="1" dirty="0" smtClean="0"/>
              <a:t>Intramurale locaties met in of nabij extramurale zorg</a:t>
            </a:r>
          </a:p>
          <a:p>
            <a:endParaRPr lang="nl-NL" altLang="nl-NL" sz="2600" b="1" dirty="0" smtClean="0"/>
          </a:p>
          <a:p>
            <a:r>
              <a:rPr lang="nl-NL" altLang="nl-NL" sz="2600" b="1" dirty="0" smtClean="0"/>
              <a:t>Alleen extramurale zorg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/>
        </p:nvSpPr>
        <p:spPr bwMode="auto">
          <a:xfrm>
            <a:off x="4859338" y="6237288"/>
            <a:ext cx="3286125" cy="476250"/>
          </a:xfrm>
          <a:prstGeom prst="rect">
            <a:avLst/>
          </a:prstGeom>
          <a:noFill/>
          <a:extLst/>
        </p:spPr>
        <p:txBody>
          <a:bodyPr lIns="0" rIns="36000"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nl-NL" altLang="nl-NL" sz="2000" smtClean="0">
              <a:solidFill>
                <a:srgbClr val="FFC827"/>
              </a:solidFill>
              <a:ea typeface="ヒラギノ角ゴ Pro W3" pitchFamily="96" charset="-128"/>
            </a:endParaRPr>
          </a:p>
        </p:txBody>
      </p:sp>
      <p:sp>
        <p:nvSpPr>
          <p:cNvPr id="8196" name="Tijdelijke aanduiding voor dianummer 4"/>
          <p:cNvSpPr txBox="1">
            <a:spLocks noGrp="1"/>
          </p:cNvSpPr>
          <p:nvPr/>
        </p:nvSpPr>
        <p:spPr bwMode="auto">
          <a:xfrm>
            <a:off x="8166100" y="6237288"/>
            <a:ext cx="863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rIns="0"/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000" smtClean="0">
                <a:solidFill>
                  <a:srgbClr val="FFFFFF"/>
                </a:solidFill>
                <a:ea typeface="ヒラギノ角ゴ Pro W3" pitchFamily="96" charset="-128"/>
              </a:rPr>
              <a:t>| </a:t>
            </a:r>
          </a:p>
        </p:txBody>
      </p:sp>
    </p:spTree>
    <p:extLst>
      <p:ext uri="{BB962C8B-B14F-4D97-AF65-F5344CB8AC3E}">
        <p14:creationId xmlns:p14="http://schemas.microsoft.com/office/powerpoint/2010/main" val="233632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400" smtClean="0"/>
              <a:t>Proces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nl-NL" altLang="nl-NL" sz="2600" b="1" dirty="0" smtClean="0"/>
              <a:t>-	Werkgroep met opdracht voorstel te maken</a:t>
            </a:r>
          </a:p>
          <a:p>
            <a:pPr>
              <a:buFont typeface="Arial" charset="0"/>
              <a:buNone/>
            </a:pPr>
            <a:r>
              <a:rPr lang="nl-NL" altLang="nl-NL" sz="2600" b="1" dirty="0" smtClean="0"/>
              <a:t>-	Vijf verschillende vormen beschreven</a:t>
            </a:r>
          </a:p>
          <a:p>
            <a:pPr>
              <a:buFont typeface="Arial" charset="0"/>
              <a:buNone/>
            </a:pPr>
            <a:r>
              <a:rPr lang="nl-NL" altLang="nl-NL" sz="2600" b="1" dirty="0" smtClean="0"/>
              <a:t>-	Besproken met leden van de cliëntenraad Evean en andere leden uit lokale raden</a:t>
            </a:r>
          </a:p>
          <a:p>
            <a:pPr>
              <a:buFont typeface="Arial" charset="0"/>
              <a:buNone/>
            </a:pPr>
            <a:r>
              <a:rPr lang="nl-NL" altLang="nl-NL" sz="2600" b="1" dirty="0" smtClean="0"/>
              <a:t>-	Voorstel besproken in cliëntenraad Evean</a:t>
            </a:r>
          </a:p>
          <a:p>
            <a:pPr>
              <a:buFont typeface="Arial" charset="0"/>
              <a:buNone/>
            </a:pPr>
            <a:r>
              <a:rPr lang="nl-NL" altLang="nl-NL" sz="2600" b="1" dirty="0" smtClean="0"/>
              <a:t>-	Advies cliëntenraad naar directeur</a:t>
            </a:r>
          </a:p>
        </p:txBody>
      </p:sp>
    </p:spTree>
    <p:extLst>
      <p:ext uri="{BB962C8B-B14F-4D97-AF65-F5344CB8AC3E}">
        <p14:creationId xmlns:p14="http://schemas.microsoft.com/office/powerpoint/2010/main" val="14725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400" smtClean="0"/>
              <a:t>Advies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nl-NL" altLang="nl-NL" sz="2600" b="1" dirty="0" smtClean="0"/>
              <a:t>Drie regionale niet </a:t>
            </a:r>
            <a:r>
              <a:rPr lang="nl-NL" altLang="nl-NL" sz="2600" b="1" dirty="0" err="1" smtClean="0"/>
              <a:t>locatiegebonden</a:t>
            </a:r>
            <a:r>
              <a:rPr lang="nl-NL" altLang="nl-NL" sz="2600" b="1" dirty="0" smtClean="0"/>
              <a:t> extramurale cliëntenraden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nl-NL" altLang="nl-NL" sz="2600" b="1" dirty="0" smtClean="0"/>
              <a:t>Gecombineerde raden laten bestaan, daar waar het goed gaat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nl-NL" altLang="nl-NL" sz="2600" b="1" dirty="0" smtClean="0"/>
              <a:t>Waar het niet goed bevalt extramurale deel aansluiten bij een van de regionale raden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nl-NL" altLang="nl-NL" sz="2600" b="1" dirty="0" smtClean="0"/>
              <a:t>Groeimodel bij nieuwe </a:t>
            </a:r>
            <a:r>
              <a:rPr lang="nl-NL" altLang="nl-NL" sz="2600" b="1" dirty="0" err="1" smtClean="0"/>
              <a:t>woonzorgcomplexen</a:t>
            </a:r>
            <a:r>
              <a:rPr lang="nl-NL" altLang="nl-NL" sz="2600" b="1" dirty="0" smtClean="0"/>
              <a:t>: cliëntenraad al dan niet gecombineerd met huurdersvereniging</a:t>
            </a:r>
          </a:p>
        </p:txBody>
      </p:sp>
    </p:spTree>
    <p:extLst>
      <p:ext uri="{BB962C8B-B14F-4D97-AF65-F5344CB8AC3E}">
        <p14:creationId xmlns:p14="http://schemas.microsoft.com/office/powerpoint/2010/main" val="306252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400" smtClean="0"/>
              <a:t>Vervolg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altLang="nl-NL" sz="2600" b="1" dirty="0" smtClean="0"/>
              <a:t>Wie is overlegpartner</a:t>
            </a:r>
          </a:p>
          <a:p>
            <a:pPr>
              <a:buFontTx/>
              <a:buChar char="-"/>
            </a:pPr>
            <a:endParaRPr lang="nl-NL" altLang="nl-NL" sz="2600" b="1" dirty="0" smtClean="0"/>
          </a:p>
          <a:p>
            <a:pPr>
              <a:buFontTx/>
              <a:buChar char="-"/>
            </a:pPr>
            <a:r>
              <a:rPr lang="nl-NL" altLang="nl-NL" sz="2600" b="1" dirty="0" smtClean="0"/>
              <a:t>Instellingsbesluit</a:t>
            </a:r>
          </a:p>
          <a:p>
            <a:pPr>
              <a:buFontTx/>
              <a:buChar char="-"/>
            </a:pPr>
            <a:endParaRPr lang="nl-NL" altLang="nl-NL" sz="2600" b="1" dirty="0" smtClean="0"/>
          </a:p>
          <a:p>
            <a:pPr>
              <a:buFontTx/>
              <a:buChar char="-"/>
            </a:pPr>
            <a:r>
              <a:rPr lang="nl-NL" altLang="nl-NL" sz="2600" b="1" dirty="0" smtClean="0"/>
              <a:t>Samenwerkingsovereenkomst</a:t>
            </a:r>
          </a:p>
          <a:p>
            <a:pPr>
              <a:buFontTx/>
              <a:buChar char="-"/>
            </a:pPr>
            <a:endParaRPr lang="nl-NL" altLang="nl-NL" sz="2600" b="1" dirty="0" smtClean="0"/>
          </a:p>
          <a:p>
            <a:pPr>
              <a:buFontTx/>
              <a:buChar char="-"/>
            </a:pPr>
            <a:r>
              <a:rPr lang="nl-NL" altLang="nl-NL" sz="2600" b="1" dirty="0" smtClean="0"/>
              <a:t>Cursus voor managers over medezeggenschap cliëntenraden</a:t>
            </a:r>
          </a:p>
          <a:p>
            <a:pPr>
              <a:buFontTx/>
              <a:buNone/>
            </a:pPr>
            <a:endParaRPr lang="nl-NL" altLang="nl-NL" sz="2400" b="1" dirty="0" smtClean="0"/>
          </a:p>
          <a:p>
            <a:pPr>
              <a:buFont typeface="Arial" charset="0"/>
              <a:buNone/>
            </a:pPr>
            <a:endParaRPr lang="nl-NL" altLang="nl-N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7102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400" smtClean="0"/>
              <a:t>Tips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 sz="2600" b="1" dirty="0" smtClean="0"/>
          </a:p>
          <a:p>
            <a:r>
              <a:rPr lang="nl-NL" altLang="nl-NL" sz="2600" b="1" dirty="0" smtClean="0"/>
              <a:t>Voor hoe cliëntenraden aan nieuwe leden kunnen komen</a:t>
            </a:r>
          </a:p>
          <a:p>
            <a:endParaRPr lang="nl-NL" altLang="nl-NL" sz="2600" b="1" dirty="0" smtClean="0"/>
          </a:p>
          <a:p>
            <a:r>
              <a:rPr lang="nl-NL" altLang="nl-NL" sz="2600" b="1" dirty="0" smtClean="0"/>
              <a:t>Voor contact met de achterban</a:t>
            </a:r>
          </a:p>
          <a:p>
            <a:pPr>
              <a:buFont typeface="Arial" charset="0"/>
              <a:buNone/>
            </a:pPr>
            <a:endParaRPr lang="nl-NL" altLang="nl-NL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3041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ardontwerp">
  <a:themeElements>
    <a:clrScheme name="Kantoor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thema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oor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Diavoorstelling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1_Standaardontwerp</vt:lpstr>
      <vt:lpstr>José Schiphorst  CCR Evean</vt:lpstr>
      <vt:lpstr>PowerPoint-presentatie</vt:lpstr>
      <vt:lpstr>Proces</vt:lpstr>
      <vt:lpstr>Advies</vt:lpstr>
      <vt:lpstr>Vervolg</vt:lpstr>
      <vt:lpstr>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José Schiphorst  CCR Evean</dc:title>
  <dc:creator>Dora Tjalsma</dc:creator>
  <cp:lastModifiedBy>Dora Tjalsma</cp:lastModifiedBy>
  <cp:revision>1</cp:revision>
  <dcterms:created xsi:type="dcterms:W3CDTF">2016-11-23T10:25:33Z</dcterms:created>
  <dcterms:modified xsi:type="dcterms:W3CDTF">2016-11-23T10:26:15Z</dcterms:modified>
</cp:coreProperties>
</file>