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4E5E66-2107-47A0-A1E9-7DB31CC4EB59}" type="datetimeFigureOut">
              <a:rPr lang="nl-NL" smtClean="0"/>
              <a:t>23-11-2016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C4A7A8-0042-4DED-8F7B-B66DE68B0F6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21006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Shape 77"/>
          <p:cNvSpPr>
            <a:spLocks noGrp="1"/>
          </p:cNvSpPr>
          <p:nvPr>
            <p:ph type="body" idx="1"/>
          </p:nvPr>
        </p:nvSpPr>
        <p:spPr>
          <a:xfrm>
            <a:off x="685638" y="4343145"/>
            <a:ext cx="5486727" cy="4115019"/>
          </a:xfrm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91425" tIns="91425" rIns="91425" bIns="91425" anchor="ctr"/>
          <a:lstStyle/>
          <a:p>
            <a:pPr>
              <a:spcBef>
                <a:spcPct val="0"/>
              </a:spcBef>
            </a:pPr>
            <a:endParaRPr lang="nl-NL"/>
          </a:p>
        </p:txBody>
      </p:sp>
      <p:sp>
        <p:nvSpPr>
          <p:cNvPr id="78" name="Shape 7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ln cap="flat"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72626-A3C2-4785-B69F-46A661C5A7FD}" type="datetimeFigureOut">
              <a:rPr lang="nl-NL" smtClean="0"/>
              <a:t>23-11-2016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20205-F997-4649-89D4-2EA37FA62E4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6758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72626-A3C2-4785-B69F-46A661C5A7FD}" type="datetimeFigureOut">
              <a:rPr lang="nl-NL" smtClean="0"/>
              <a:t>23-11-2016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20205-F997-4649-89D4-2EA37FA62E4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47162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72626-A3C2-4785-B69F-46A661C5A7FD}" type="datetimeFigureOut">
              <a:rPr lang="nl-NL" smtClean="0"/>
              <a:t>23-11-2016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20205-F997-4649-89D4-2EA37FA62E4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60727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4340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72626-A3C2-4785-B69F-46A661C5A7FD}" type="datetimeFigureOut">
              <a:rPr lang="nl-NL" smtClean="0"/>
              <a:t>23-11-2016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20205-F997-4649-89D4-2EA37FA62E4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0115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72626-A3C2-4785-B69F-46A661C5A7FD}" type="datetimeFigureOut">
              <a:rPr lang="nl-NL" smtClean="0"/>
              <a:t>23-11-2016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20205-F997-4649-89D4-2EA37FA62E4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8179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72626-A3C2-4785-B69F-46A661C5A7FD}" type="datetimeFigureOut">
              <a:rPr lang="nl-NL" smtClean="0"/>
              <a:t>23-11-2016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20205-F997-4649-89D4-2EA37FA62E4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0160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72626-A3C2-4785-B69F-46A661C5A7FD}" type="datetimeFigureOut">
              <a:rPr lang="nl-NL" smtClean="0"/>
              <a:t>23-11-2016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20205-F997-4649-89D4-2EA37FA62E4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97191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72626-A3C2-4785-B69F-46A661C5A7FD}" type="datetimeFigureOut">
              <a:rPr lang="nl-NL" smtClean="0"/>
              <a:t>23-11-2016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20205-F997-4649-89D4-2EA37FA62E4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67483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72626-A3C2-4785-B69F-46A661C5A7FD}" type="datetimeFigureOut">
              <a:rPr lang="nl-NL" smtClean="0"/>
              <a:t>23-11-2016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20205-F997-4649-89D4-2EA37FA62E4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9683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72626-A3C2-4785-B69F-46A661C5A7FD}" type="datetimeFigureOut">
              <a:rPr lang="nl-NL" smtClean="0"/>
              <a:t>23-11-2016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20205-F997-4649-89D4-2EA37FA62E4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864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72626-A3C2-4785-B69F-46A661C5A7FD}" type="datetimeFigureOut">
              <a:rPr lang="nl-NL" smtClean="0"/>
              <a:t>23-11-2016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20205-F997-4649-89D4-2EA37FA62E4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5943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572626-A3C2-4785-B69F-46A661C5A7FD}" type="datetimeFigureOut">
              <a:rPr lang="nl-NL" smtClean="0"/>
              <a:t>23-11-2016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920205-F997-4649-89D4-2EA37FA62E4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6350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vraagbaak@loc.nl" TargetMode="External"/><Relationship Id="rId2" Type="http://schemas.openxmlformats.org/officeDocument/2006/relationships/hyperlink" Target="mailto:info@clientenbelangamsterdam.n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6387" name="Picture 7" descr="LOC-titelpagina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44450"/>
            <a:ext cx="9169400" cy="687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8" name="Tekstvak 4"/>
          <p:cNvSpPr txBox="1">
            <a:spLocks noChangeArrowheads="1"/>
          </p:cNvSpPr>
          <p:nvPr/>
        </p:nvSpPr>
        <p:spPr bwMode="auto">
          <a:xfrm>
            <a:off x="684213" y="1108075"/>
            <a:ext cx="4032250" cy="3847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endParaRPr lang="nl-NL" sz="4800" dirty="0"/>
          </a:p>
          <a:p>
            <a:r>
              <a:rPr lang="nl-NL" sz="4800" dirty="0" smtClean="0">
                <a:solidFill>
                  <a:schemeClr val="bg1"/>
                </a:solidFill>
              </a:rPr>
              <a:t>Wetten extramurale zorg</a:t>
            </a:r>
            <a:endParaRPr lang="nl-NL" sz="4800" dirty="0">
              <a:solidFill>
                <a:schemeClr val="bg1"/>
              </a:solidFill>
            </a:endParaRPr>
          </a:p>
          <a:p>
            <a:endParaRPr lang="nl-NL" sz="2800" dirty="0"/>
          </a:p>
          <a:p>
            <a:endParaRPr lang="nl-NL" dirty="0"/>
          </a:p>
        </p:txBody>
      </p:sp>
      <p:sp>
        <p:nvSpPr>
          <p:cNvPr id="16389" name="Tekstvak 5"/>
          <p:cNvSpPr txBox="1">
            <a:spLocks noChangeArrowheads="1"/>
          </p:cNvSpPr>
          <p:nvPr/>
        </p:nvSpPr>
        <p:spPr bwMode="auto">
          <a:xfrm>
            <a:off x="5940425" y="6092825"/>
            <a:ext cx="31940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nl-NL" sz="1600"/>
              <a:t>Tiske Boonstra                 </a:t>
            </a:r>
            <a:r>
              <a:rPr lang="nl-NL" sz="1600" smtClean="0"/>
              <a:t>2016</a:t>
            </a:r>
            <a:endParaRPr lang="nl-NL" sz="1600"/>
          </a:p>
        </p:txBody>
      </p:sp>
    </p:spTree>
    <p:extLst>
      <p:ext uri="{BB962C8B-B14F-4D97-AF65-F5344CB8AC3E}">
        <p14:creationId xmlns:p14="http://schemas.microsoft.com/office/powerpoint/2010/main" val="146058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</a:t>
            </a:r>
            <a:r>
              <a:rPr lang="en-US" smtClean="0"/>
              <a:t>ontact en ondersteuning</a:t>
            </a:r>
            <a:endParaRPr lang="en-US" dirty="0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Individuele cliënt ondersteuning Cliëntenbelang Amsterdam;</a:t>
            </a:r>
          </a:p>
          <a:p>
            <a:r>
              <a:rPr lang="nl-NL" dirty="0" smtClean="0"/>
              <a:t> 020-7525100</a:t>
            </a:r>
          </a:p>
          <a:p>
            <a:r>
              <a:rPr lang="nl-NL" dirty="0" smtClean="0"/>
              <a:t> </a:t>
            </a:r>
            <a:r>
              <a:rPr lang="nl-NL" dirty="0" smtClean="0">
                <a:hlinkClick r:id="rId2"/>
              </a:rPr>
              <a:t>info@clientenbelangamsterdam.nl</a:t>
            </a:r>
            <a:endParaRPr lang="nl-NL" dirty="0" smtClean="0"/>
          </a:p>
          <a:p>
            <a:endParaRPr lang="nl-NL" dirty="0" smtClean="0"/>
          </a:p>
          <a:p>
            <a:r>
              <a:rPr lang="nl-NL" dirty="0" smtClean="0"/>
              <a:t>Vraagbaak LOC zeggenschap in zorg;</a:t>
            </a:r>
          </a:p>
          <a:p>
            <a:r>
              <a:rPr lang="nl-NL" dirty="0" smtClean="0"/>
              <a:t> 030-2843200 </a:t>
            </a:r>
          </a:p>
          <a:p>
            <a:r>
              <a:rPr lang="nl-NL" dirty="0" smtClean="0">
                <a:hlinkClick r:id="rId3"/>
              </a:rPr>
              <a:t>vraagbaak@loc.nl</a:t>
            </a:r>
            <a:endParaRPr lang="nl-NL" dirty="0" smtClean="0"/>
          </a:p>
          <a:p>
            <a:endParaRPr lang="nl-NL" dirty="0" smtClean="0"/>
          </a:p>
          <a:p>
            <a:endParaRPr lang="en-US" dirty="0"/>
          </a:p>
        </p:txBody>
      </p:sp>
      <p:sp>
        <p:nvSpPr>
          <p:cNvPr id="56321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fld id="{C9D02D4F-AAEB-5649-9301-787A6896CC9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302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hape 73"/>
          <p:cNvSpPr>
            <a:spLocks noGrp="1"/>
          </p:cNvSpPr>
          <p:nvPr>
            <p:ph type="title" idx="4294967295"/>
          </p:nvPr>
        </p:nvSpPr>
        <p:spPr>
          <a:xfrm>
            <a:off x="1905000" y="152400"/>
            <a:ext cx="7239000" cy="1295400"/>
          </a:xfrm>
        </p:spPr>
        <p:txBody>
          <a:bodyPr lIns="91425" tIns="45700" rIns="91425" bIns="45700"/>
          <a:lstStyle/>
          <a:p>
            <a:pPr>
              <a:buClr>
                <a:srgbClr val="FFFFFF"/>
              </a:buClr>
              <a:buSzPct val="25000"/>
              <a:buFont typeface="Questrial" charset="0"/>
              <a:buNone/>
            </a:pPr>
            <a:r>
              <a:rPr lang="en-US" sz="4800">
                <a:solidFill>
                  <a:srgbClr val="FFFFFF"/>
                </a:solidFill>
                <a:latin typeface="Questrial" charset="0"/>
                <a:ea typeface="ヒラギノ角ゴ Pro W3" charset="0"/>
                <a:cs typeface="Questrial" charset="0"/>
                <a:sym typeface="Questrial" charset="0"/>
              </a:rPr>
              <a:t>einde</a:t>
            </a:r>
          </a:p>
        </p:txBody>
      </p:sp>
      <p:pic>
        <p:nvPicPr>
          <p:cNvPr id="58370" name="Shape 74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-6350"/>
            <a:ext cx="9169400" cy="687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371" name="Shape 75"/>
          <p:cNvSpPr txBox="1">
            <a:spLocks noChangeArrowheads="1"/>
          </p:cNvSpPr>
          <p:nvPr/>
        </p:nvSpPr>
        <p:spPr bwMode="auto">
          <a:xfrm>
            <a:off x="2362200" y="1143000"/>
            <a:ext cx="42672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ctr">
              <a:buClr>
                <a:srgbClr val="FFFFFF"/>
              </a:buClr>
              <a:buSzPct val="25000"/>
              <a:buFont typeface="Questrial" charset="0"/>
              <a:buNone/>
            </a:pPr>
            <a:r>
              <a:rPr lang="en-US" sz="4800" b="1">
                <a:solidFill>
                  <a:srgbClr val="FFFFFF"/>
                </a:solidFill>
                <a:latin typeface="Questrial" charset="0"/>
                <a:cs typeface="Questrial" charset="0"/>
                <a:sym typeface="Questrial" charset="0"/>
              </a:rPr>
              <a:t>einde</a:t>
            </a:r>
          </a:p>
        </p:txBody>
      </p:sp>
    </p:spTree>
    <p:extLst>
      <p:ext uri="{BB962C8B-B14F-4D97-AF65-F5344CB8AC3E}">
        <p14:creationId xmlns:p14="http://schemas.microsoft.com/office/powerpoint/2010/main" val="1899199195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 dirty="0">
                <a:solidFill>
                  <a:schemeClr val="tx1"/>
                </a:solidFill>
              </a:rPr>
              <a:t/>
            </a:r>
            <a:br>
              <a:rPr lang="nl-NL" dirty="0">
                <a:solidFill>
                  <a:schemeClr val="tx1"/>
                </a:solidFill>
              </a:rPr>
            </a:br>
            <a:r>
              <a:rPr lang="nl-NL" sz="3200" b="0" dirty="0">
                <a:solidFill>
                  <a:schemeClr val="tx1"/>
                </a:solidFill>
              </a:rPr>
              <a:t>Welke wetten zijn van toepassing</a:t>
            </a:r>
            <a:r>
              <a:rPr lang="nl-NL" sz="3200" b="0" dirty="0" smtClean="0">
                <a:solidFill>
                  <a:schemeClr val="tx1"/>
                </a:solidFill>
              </a:rPr>
              <a:t>?</a:t>
            </a:r>
            <a:br>
              <a:rPr lang="nl-NL" sz="3200" b="0" dirty="0" smtClean="0">
                <a:solidFill>
                  <a:schemeClr val="tx1"/>
                </a:solidFill>
              </a:rPr>
            </a:br>
            <a:r>
              <a:rPr lang="nl-NL" sz="3200" b="0" dirty="0" smtClean="0">
                <a:solidFill>
                  <a:schemeClr val="tx1"/>
                </a:solidFill>
              </a:rPr>
              <a:t/>
            </a:r>
            <a:br>
              <a:rPr lang="nl-NL" sz="3200" b="0" dirty="0" smtClean="0">
                <a:solidFill>
                  <a:schemeClr val="tx1"/>
                </a:solidFill>
              </a:rPr>
            </a:br>
            <a:r>
              <a:rPr lang="nl-NL" sz="3200" b="0" dirty="0" smtClean="0">
                <a:solidFill>
                  <a:schemeClr val="tx1"/>
                </a:solidFill>
              </a:rPr>
              <a:t>Welke zorg krijg je vanuit welke wet?</a:t>
            </a:r>
            <a:endParaRPr lang="nl-NL" sz="3200" b="0" dirty="0">
              <a:solidFill>
                <a:schemeClr val="tx1"/>
              </a:solidFill>
            </a:endParaRP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371600" y="4162245"/>
            <a:ext cx="6400800" cy="1752600"/>
          </a:xfrm>
        </p:spPr>
        <p:txBody>
          <a:bodyPr/>
          <a:lstStyle/>
          <a:p>
            <a:r>
              <a:rPr lang="nl-NL" dirty="0" smtClean="0"/>
              <a:t>Welke gelden zijn daarmee gemoeid en hoe besteed?</a:t>
            </a:r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2032000" y="554336"/>
            <a:ext cx="622968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 smtClean="0">
                <a:solidFill>
                  <a:schemeClr val="bg1"/>
                </a:solidFill>
              </a:rPr>
              <a:t>Extramurale zorg; wet en meer</a:t>
            </a:r>
            <a:endParaRPr lang="nl-NL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2977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Wetten extramuraal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mtClean="0"/>
              <a:t>WLZ; wet langdurige zorg</a:t>
            </a:r>
          </a:p>
          <a:p>
            <a:endParaRPr lang="nl-NL" smtClean="0"/>
          </a:p>
          <a:p>
            <a:r>
              <a:rPr lang="nl-NL" smtClean="0"/>
              <a:t>ZVW; zorgverzekeringswet</a:t>
            </a:r>
          </a:p>
          <a:p>
            <a:endParaRPr lang="nl-NL" smtClean="0"/>
          </a:p>
          <a:p>
            <a:r>
              <a:rPr lang="nl-NL" smtClean="0"/>
              <a:t>WMO; wet maatschappelijke ondersteuning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4D79B7-F533-4EC2-BAB4-04B511488B7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208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Tijdelijke aanduiding voor inhoud 4" descr="VWS landurige zorg infographic.pdf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2005" r="-62005"/>
          <a:stretch>
            <a:fillRect/>
          </a:stretch>
        </p:blipFill>
        <p:spPr/>
      </p:pic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4D79B7-F533-4EC2-BAB4-04B511488B7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33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Wetgeving en WMCZ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5800" y="1662023"/>
            <a:ext cx="7772400" cy="4114800"/>
          </a:xfrm>
        </p:spPr>
        <p:txBody>
          <a:bodyPr/>
          <a:lstStyle/>
          <a:p>
            <a:r>
              <a:rPr lang="nl-NL" sz="2600" dirty="0" smtClean="0"/>
              <a:t>WLZ zorg; intramurale zorg, 24 uurs zorg; ook thuis</a:t>
            </a:r>
          </a:p>
          <a:p>
            <a:r>
              <a:rPr lang="nl-NL" sz="2600" dirty="0" smtClean="0"/>
              <a:t>cliëntenraad en zorgorganisatie</a:t>
            </a:r>
          </a:p>
          <a:p>
            <a:r>
              <a:rPr lang="nl-NL" sz="2600" dirty="0" smtClean="0"/>
              <a:t>ZVW zorg; persoonlijke verzorging, wijkverpleging, extramurale zorg</a:t>
            </a:r>
          </a:p>
          <a:p>
            <a:r>
              <a:rPr lang="nl-NL" sz="2600" dirty="0" smtClean="0"/>
              <a:t>cliëntenraad en zorgorganisatie</a:t>
            </a:r>
          </a:p>
          <a:p>
            <a:r>
              <a:rPr lang="nl-NL" sz="2600" dirty="0" smtClean="0"/>
              <a:t>WMO zorg; huishoudelijk, wonen, zelfredzaamheid, cliënt ondersteuning</a:t>
            </a:r>
          </a:p>
          <a:p>
            <a:r>
              <a:rPr lang="nl-NL" sz="2600" dirty="0" smtClean="0"/>
              <a:t>Cliëntenraad </a:t>
            </a:r>
            <a:r>
              <a:rPr lang="nl-NL" sz="2600" dirty="0" err="1" smtClean="0"/>
              <a:t>tz</a:t>
            </a:r>
            <a:r>
              <a:rPr lang="nl-NL" sz="2600" dirty="0" smtClean="0"/>
              <a:t>(?) en zorgorganisatie én gemeente; A’dam participatieraad </a:t>
            </a:r>
            <a:r>
              <a:rPr lang="nl-NL" sz="2600" dirty="0" err="1" smtClean="0"/>
              <a:t>wmo</a:t>
            </a:r>
            <a:r>
              <a:rPr lang="nl-NL" sz="2600" dirty="0" smtClean="0"/>
              <a:t> adviesraad</a:t>
            </a:r>
            <a:endParaRPr lang="nl-NL" sz="2600" dirty="0"/>
          </a:p>
        </p:txBody>
      </p:sp>
      <p:sp>
        <p:nvSpPr>
          <p:cNvPr id="27651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fld id="{FBFB7EE0-2C02-CB44-AE6D-3C8D1751B2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045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Pakketten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600" dirty="0" smtClean="0"/>
              <a:t>Indicaties CIZ zijn leidend; ZP; zorgprofielen</a:t>
            </a:r>
          </a:p>
          <a:p>
            <a:pPr marL="0" indent="0">
              <a:buNone/>
            </a:pPr>
            <a:endParaRPr lang="nl-NL" sz="2600" dirty="0" smtClean="0"/>
          </a:p>
          <a:p>
            <a:r>
              <a:rPr lang="nl-NL" sz="2600" dirty="0" smtClean="0"/>
              <a:t>samen met organisatie passende zorg inrichten; zorgovereenkomst/zorg(leef)plan</a:t>
            </a:r>
          </a:p>
          <a:p>
            <a:pPr marL="0" indent="0">
              <a:buNone/>
            </a:pPr>
            <a:endParaRPr lang="nl-NL" sz="2600" dirty="0" smtClean="0"/>
          </a:p>
          <a:p>
            <a:r>
              <a:rPr lang="nl-NL" sz="2600" dirty="0" smtClean="0"/>
              <a:t>Wel 40 </a:t>
            </a:r>
            <a:r>
              <a:rPr lang="nl-NL" sz="2600" dirty="0" err="1" smtClean="0"/>
              <a:t>zp</a:t>
            </a:r>
            <a:r>
              <a:rPr lang="nl-NL" sz="2600" dirty="0" smtClean="0"/>
              <a:t>; totaalbudget</a:t>
            </a:r>
          </a:p>
          <a:p>
            <a:r>
              <a:rPr lang="nl-NL" sz="2600" dirty="0" smtClean="0"/>
              <a:t>wonen, zorg, diensten, behandeling en/of dagbesteding</a:t>
            </a:r>
          </a:p>
          <a:p>
            <a:r>
              <a:rPr lang="nl-NL" sz="2600" dirty="0" err="1" smtClean="0"/>
              <a:t>zp</a:t>
            </a:r>
            <a:r>
              <a:rPr lang="nl-NL" sz="2600" dirty="0" smtClean="0"/>
              <a:t> intramuraal of thuis</a:t>
            </a:r>
          </a:p>
          <a:p>
            <a:endParaRPr lang="nl-NL" sz="2600" dirty="0" smtClean="0"/>
          </a:p>
          <a:p>
            <a:endParaRPr lang="nl-NL" sz="260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4D79B7-F533-4EC2-BAB4-04B511488B7D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880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Leveringsvormen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600" dirty="0" smtClean="0"/>
              <a:t>VPT; volledig pakket thuis</a:t>
            </a:r>
          </a:p>
          <a:p>
            <a:r>
              <a:rPr lang="nl-NL" sz="2600" dirty="0" smtClean="0"/>
              <a:t>Zelf afspreken met 1 zorgaanbieder</a:t>
            </a:r>
          </a:p>
          <a:p>
            <a:endParaRPr lang="nl-NL" sz="2600" dirty="0" smtClean="0"/>
          </a:p>
          <a:p>
            <a:r>
              <a:rPr lang="nl-NL" sz="2600" dirty="0" smtClean="0"/>
              <a:t>MPT; modulair pakket thuis</a:t>
            </a:r>
          </a:p>
          <a:p>
            <a:r>
              <a:rPr lang="nl-NL" sz="2600" dirty="0" smtClean="0"/>
              <a:t>Zelf afspraken meerdere zorgaanbieders</a:t>
            </a:r>
          </a:p>
          <a:p>
            <a:endParaRPr lang="nl-NL" sz="2600" dirty="0" smtClean="0"/>
          </a:p>
          <a:p>
            <a:r>
              <a:rPr lang="nl-NL" sz="2600" dirty="0" smtClean="0"/>
              <a:t>PGB; persoonsgebonden budget</a:t>
            </a:r>
          </a:p>
          <a:p>
            <a:r>
              <a:rPr lang="nl-NL" sz="2600" dirty="0" smtClean="0"/>
              <a:t>Zelf verantwoordelijk afspraken en gelden (via SVB bank) met zorgaanbieders</a:t>
            </a:r>
          </a:p>
          <a:p>
            <a:endParaRPr lang="nl-NL" sz="2600" dirty="0" smtClean="0"/>
          </a:p>
          <a:p>
            <a:endParaRPr lang="nl-NL" sz="260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4D79B7-F533-4EC2-BAB4-04B511488B7D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790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Verder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800" dirty="0" smtClean="0"/>
              <a:t>Eerstelijnsverblijf; </a:t>
            </a:r>
            <a:r>
              <a:rPr lang="nl-NL" sz="2800" dirty="0" err="1" smtClean="0"/>
              <a:t>wlz</a:t>
            </a:r>
            <a:r>
              <a:rPr lang="nl-NL" sz="2800" dirty="0" smtClean="0"/>
              <a:t> subsidieregeling: kortdurend verblijf. Bv revalidatie na ziekenhuis</a:t>
            </a:r>
          </a:p>
          <a:p>
            <a:endParaRPr lang="nl-NL" sz="2800" dirty="0" smtClean="0"/>
          </a:p>
          <a:p>
            <a:r>
              <a:rPr lang="nl-NL" sz="2800" dirty="0" smtClean="0"/>
              <a:t>Palliatieve terminale zorg; PTZ</a:t>
            </a:r>
          </a:p>
          <a:p>
            <a:r>
              <a:rPr lang="nl-NL" sz="2800" dirty="0" smtClean="0"/>
              <a:t>WLZ (eerstelijns, </a:t>
            </a:r>
            <a:r>
              <a:rPr lang="nl-NL" sz="2800" dirty="0" err="1" smtClean="0"/>
              <a:t>wlz</a:t>
            </a:r>
            <a:r>
              <a:rPr lang="nl-NL" sz="2800" dirty="0" smtClean="0"/>
              <a:t>) +  ZVW (wijkverpleging/hospice)</a:t>
            </a:r>
          </a:p>
          <a:p>
            <a:endParaRPr lang="nl-NL" sz="2800" dirty="0" smtClean="0"/>
          </a:p>
          <a:p>
            <a:r>
              <a:rPr lang="nl-NL" sz="2800" dirty="0" smtClean="0"/>
              <a:t>Eigen bijdrage; CAK bepaalt WLZ bijdrage</a:t>
            </a:r>
            <a:endParaRPr lang="nl-NL" sz="280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4D79B7-F533-4EC2-BAB4-04B511488B7D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091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800" dirty="0" smtClean="0"/>
              <a:t>Tarieven afhankelijk van </a:t>
            </a:r>
            <a:r>
              <a:rPr lang="nl-NL" sz="2800" dirty="0" err="1" smtClean="0"/>
              <a:t>zp</a:t>
            </a:r>
            <a:r>
              <a:rPr lang="nl-NL" sz="2800" dirty="0" smtClean="0"/>
              <a:t>; verantwoord en doelmatig</a:t>
            </a:r>
          </a:p>
          <a:p>
            <a:r>
              <a:rPr lang="nl-NL" sz="2800" dirty="0" smtClean="0"/>
              <a:t>Wat valt er wel en niet onder?</a:t>
            </a:r>
          </a:p>
          <a:p>
            <a:r>
              <a:rPr lang="nl-NL" sz="2800" dirty="0" smtClean="0"/>
              <a:t> Geen individuele aanspraken; passend en integraal </a:t>
            </a:r>
          </a:p>
          <a:p>
            <a:r>
              <a:rPr lang="nl-NL" sz="2800" dirty="0" smtClean="0"/>
              <a:t> </a:t>
            </a:r>
            <a:r>
              <a:rPr lang="nl-NL" sz="2800" dirty="0" err="1" smtClean="0"/>
              <a:t>Wlz</a:t>
            </a:r>
            <a:r>
              <a:rPr lang="nl-NL" sz="2800" dirty="0" smtClean="0"/>
              <a:t>/</a:t>
            </a:r>
            <a:r>
              <a:rPr lang="nl-NL" sz="2800" dirty="0" err="1" smtClean="0"/>
              <a:t>Zvw</a:t>
            </a:r>
            <a:r>
              <a:rPr lang="nl-NL" sz="2800" dirty="0" smtClean="0"/>
              <a:t>-kompassen zorginstituut NL bieden kaders</a:t>
            </a:r>
          </a:p>
          <a:p>
            <a:r>
              <a:rPr lang="nl-NL" sz="2800" dirty="0" smtClean="0"/>
              <a:t> </a:t>
            </a:r>
            <a:r>
              <a:rPr lang="nl-NL" sz="2800" dirty="0" err="1" smtClean="0"/>
              <a:t>Wmo</a:t>
            </a:r>
            <a:r>
              <a:rPr lang="nl-NL" sz="2800" dirty="0" smtClean="0"/>
              <a:t> per gemeente verschillend</a:t>
            </a:r>
            <a:endParaRPr lang="nl-NL" sz="280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4D79B7-F533-4EC2-BAB4-04B511488B7D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49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265</Words>
  <Application>Microsoft Office PowerPoint</Application>
  <PresentationFormat>Diavoorstelling (4:3)</PresentationFormat>
  <Paragraphs>66</Paragraphs>
  <Slides>11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2" baseType="lpstr">
      <vt:lpstr>Kantoorthema</vt:lpstr>
      <vt:lpstr>PowerPoint-presentatie</vt:lpstr>
      <vt:lpstr> Welke wetten zijn van toepassing?  Welke zorg krijg je vanuit welke wet?</vt:lpstr>
      <vt:lpstr>Wetten extramuraal </vt:lpstr>
      <vt:lpstr>PowerPoint-presentatie</vt:lpstr>
      <vt:lpstr>Wetgeving en WMCZ </vt:lpstr>
      <vt:lpstr>Pakketten</vt:lpstr>
      <vt:lpstr>Leveringsvormen</vt:lpstr>
      <vt:lpstr>Verder </vt:lpstr>
      <vt:lpstr>PowerPoint-presentatie</vt:lpstr>
      <vt:lpstr>Contact en ondersteuning</vt:lpstr>
      <vt:lpstr>einde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Dora Tjalsma</dc:creator>
  <cp:lastModifiedBy>Dora Tjalsma</cp:lastModifiedBy>
  <cp:revision>1</cp:revision>
  <dcterms:created xsi:type="dcterms:W3CDTF">2016-11-23T10:19:43Z</dcterms:created>
  <dcterms:modified xsi:type="dcterms:W3CDTF">2016-11-23T10:20:29Z</dcterms:modified>
</cp:coreProperties>
</file>